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6" r:id="rId3"/>
    <p:sldId id="307" r:id="rId4"/>
    <p:sldId id="308" r:id="rId5"/>
    <p:sldId id="330" r:id="rId6"/>
    <p:sldId id="323" r:id="rId7"/>
    <p:sldId id="329" r:id="rId8"/>
    <p:sldId id="324" r:id="rId9"/>
    <p:sldId id="328" r:id="rId10"/>
    <p:sldId id="325" r:id="rId11"/>
    <p:sldId id="326" r:id="rId12"/>
    <p:sldId id="309" r:id="rId13"/>
    <p:sldId id="327" r:id="rId14"/>
    <p:sldId id="332" r:id="rId15"/>
    <p:sldId id="310" r:id="rId16"/>
    <p:sldId id="312" r:id="rId17"/>
    <p:sldId id="313" r:id="rId18"/>
    <p:sldId id="331" r:id="rId19"/>
    <p:sldId id="317" r:id="rId20"/>
    <p:sldId id="316" r:id="rId21"/>
    <p:sldId id="33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68" d="100"/>
        <a:sy n="1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Physiological Monitor</a:t>
            </a:r>
            <a:endParaRPr lang="en-GB" sz="4400" dirty="0"/>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 </a:t>
            </a: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18.1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Maintaining cardiovascular and monitoring equipment</a:t>
            </a:r>
            <a:endParaRPr lang="en-GB"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836701" y="1276289"/>
            <a:ext cx="3962297" cy="5065041"/>
          </a:xfrm>
          <a:prstGeom prst="rect">
            <a:avLst/>
          </a:prstGeom>
        </p:spPr>
        <p:txBody>
          <a:bodyPr wrap="square">
            <a:spAutoFit/>
          </a:bodyPr>
          <a:lstStyle/>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principles of operation</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function</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use</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scientific </a:t>
            </a:r>
            <a:r>
              <a:rPr lang="en-GB" sz="1600" dirty="0">
                <a:latin typeface="+mj-lt"/>
                <a:ea typeface="Calibri" panose="020F0502020204030204" pitchFamily="34" charset="0"/>
                <a:cs typeface="Times New Roman" panose="02020603050405020304" pitchFamily="18" charset="0"/>
              </a:rPr>
              <a:t>principles</a:t>
            </a: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construction</a:t>
            </a:r>
            <a:endParaRPr lang="en-GB"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components</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system </a:t>
            </a:r>
            <a:r>
              <a:rPr lang="en-GB" sz="1600" dirty="0">
                <a:latin typeface="+mj-lt"/>
                <a:ea typeface="Calibri" panose="020F0502020204030204" pitchFamily="34" charset="0"/>
                <a:cs typeface="Times New Roman" panose="02020603050405020304" pitchFamily="18" charset="0"/>
              </a:rPr>
              <a:t>diagram</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inputs/outputs</a:t>
            </a:r>
            <a:endParaRPr lang="en-GB" sz="1600" dirty="0">
              <a:latin typeface="+mj-lt"/>
              <a:ea typeface="Calibri" panose="020F0502020204030204" pitchFamily="34" charset="0"/>
              <a:cs typeface="Times New Roman" panose="02020603050405020304" pitchFamily="18" charset="0"/>
            </a:endParaRP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troubleshooting </a:t>
            </a:r>
            <a:endParaRPr lang="en-GB"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identifying </a:t>
            </a:r>
            <a:r>
              <a:rPr lang="en-GB" sz="1600" dirty="0">
                <a:latin typeface="+mj-lt"/>
                <a:ea typeface="Calibri" panose="020F0502020204030204" pitchFamily="34" charset="0"/>
                <a:cs typeface="Times New Roman" panose="02020603050405020304" pitchFamily="18" charset="0"/>
              </a:rPr>
              <a:t>common faults</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replacing </a:t>
            </a:r>
            <a:r>
              <a:rPr lang="en-GB" sz="1600" dirty="0">
                <a:latin typeface="+mj-lt"/>
                <a:ea typeface="Calibri" panose="020F0502020204030204" pitchFamily="34" charset="0"/>
                <a:cs typeface="Times New Roman" panose="02020603050405020304" pitchFamily="18" charset="0"/>
              </a:rPr>
              <a:t>components</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rectifying </a:t>
            </a:r>
            <a:r>
              <a:rPr lang="en-GB" sz="1600" dirty="0">
                <a:latin typeface="+mj-lt"/>
                <a:ea typeface="Calibri" panose="020F0502020204030204" pitchFamily="34" charset="0"/>
                <a:cs typeface="Times New Roman" panose="02020603050405020304" pitchFamily="18" charset="0"/>
              </a:rPr>
              <a:t>faults</a:t>
            </a: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safety </a:t>
            </a:r>
            <a:r>
              <a:rPr lang="en-GB" dirty="0">
                <a:latin typeface="+mj-lt"/>
                <a:ea typeface="Calibri" panose="020F0502020204030204" pitchFamily="34" charset="0"/>
                <a:cs typeface="Times New Roman" panose="02020603050405020304" pitchFamily="18" charset="0"/>
              </a:rPr>
              <a:t>considerations</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user </a:t>
            </a:r>
            <a:r>
              <a:rPr lang="en-GB" sz="1600" dirty="0">
                <a:latin typeface="+mj-lt"/>
                <a:ea typeface="Calibri" panose="020F0502020204030204" pitchFamily="34" charset="0"/>
                <a:cs typeface="Times New Roman" panose="02020603050405020304" pitchFamily="18" charset="0"/>
              </a:rPr>
              <a:t>and patient safety </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electrical </a:t>
            </a:r>
            <a:r>
              <a:rPr lang="en-GB" sz="1600" dirty="0">
                <a:latin typeface="+mj-lt"/>
                <a:ea typeface="Calibri" panose="020F0502020204030204" pitchFamily="34" charset="0"/>
                <a:cs typeface="Times New Roman" panose="02020603050405020304" pitchFamily="18" charset="0"/>
              </a:rPr>
              <a:t>safety</a:t>
            </a:r>
          </a:p>
          <a:p>
            <a:pPr marL="285750" indent="-285750" defTabSz="449263">
              <a:lnSpc>
                <a:spcPct val="107000"/>
              </a:lnSpc>
              <a:buFont typeface="Wingdings" panose="05000000000000000000" pitchFamily="2" charset="2"/>
              <a:buChar char="q"/>
            </a:pPr>
            <a:r>
              <a:rPr lang="en-GB" dirty="0" smtClean="0">
                <a:latin typeface="+mj-lt"/>
                <a:ea typeface="Calibri" panose="020F0502020204030204" pitchFamily="34" charset="0"/>
                <a:cs typeface="Times New Roman" panose="02020603050405020304" pitchFamily="18" charset="0"/>
              </a:rPr>
              <a:t>performance </a:t>
            </a:r>
            <a:r>
              <a:rPr lang="en-GB" dirty="0">
                <a:latin typeface="+mj-lt"/>
                <a:ea typeface="Calibri" panose="020F0502020204030204" pitchFamily="34" charset="0"/>
                <a:cs typeface="Times New Roman" panose="02020603050405020304" pitchFamily="18" charset="0"/>
              </a:rPr>
              <a:t>monitoring</a:t>
            </a: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calibration</a:t>
            </a:r>
            <a:endParaRPr lang="en-GB" sz="1600" dirty="0">
              <a:latin typeface="+mj-lt"/>
              <a:ea typeface="Calibri" panose="020F0502020204030204" pitchFamily="34" charset="0"/>
              <a:cs typeface="Times New Roman" panose="02020603050405020304" pitchFamily="18" charset="0"/>
            </a:endParaRPr>
          </a:p>
          <a:p>
            <a:pPr marL="742950" lvl="1" indent="-285750" defTabSz="449263">
              <a:lnSpc>
                <a:spcPct val="107000"/>
              </a:lnSpc>
              <a:buFont typeface="Wingdings" panose="05000000000000000000" pitchFamily="2" charset="2"/>
              <a:buChar char="§"/>
            </a:pPr>
            <a:r>
              <a:rPr lang="en-GB" sz="1600" dirty="0" smtClean="0">
                <a:latin typeface="+mj-lt"/>
                <a:ea typeface="Calibri" panose="020F0502020204030204" pitchFamily="34" charset="0"/>
                <a:cs typeface="Times New Roman" panose="02020603050405020304" pitchFamily="18" charset="0"/>
              </a:rPr>
              <a:t>quality </a:t>
            </a:r>
            <a:r>
              <a:rPr lang="en-GB" sz="1600" dirty="0">
                <a:latin typeface="+mj-lt"/>
                <a:ea typeface="Calibri" panose="020F0502020204030204" pitchFamily="34" charset="0"/>
                <a:cs typeface="Times New Roman" panose="02020603050405020304" pitchFamily="18" charset="0"/>
              </a:rPr>
              <a:t>assurance and </a:t>
            </a:r>
            <a:r>
              <a:rPr lang="en-GB" sz="1600" dirty="0" smtClean="0">
                <a:latin typeface="+mj-lt"/>
                <a:ea typeface="Calibri" panose="020F0502020204030204" pitchFamily="34" charset="0"/>
                <a:cs typeface="Times New Roman" panose="02020603050405020304" pitchFamily="18" charset="0"/>
              </a:rPr>
              <a:t>control</a:t>
            </a:r>
            <a:endParaRPr lang="en-GB" dirty="0">
              <a:latin typeface="+mj-lt"/>
              <a:ea typeface="Calibri" panose="020F0502020204030204" pitchFamily="34" charset="0"/>
              <a:cs typeface="Times New Roman" panose="02020603050405020304" pitchFamily="18" charset="0"/>
            </a:endParaRPr>
          </a:p>
        </p:txBody>
      </p:sp>
      <p:sp>
        <p:nvSpPr>
          <p:cNvPr id="9" name="Titel 1"/>
          <p:cNvSpPr txBox="1">
            <a:spLocks/>
          </p:cNvSpPr>
          <p:nvPr/>
        </p:nvSpPr>
        <p:spPr>
          <a:xfrm>
            <a:off x="5766194" y="5032662"/>
            <a:ext cx="5136540"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18.1.5   Physiological Monitor</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6" name="Afbeelding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4991" y="1392052"/>
            <a:ext cx="4029659" cy="3395201"/>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Principles: Pulse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Oximetry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ekstvak 7"/>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sp>
        <p:nvSpPr>
          <p:cNvPr id="3" name="Rechthoek 2"/>
          <p:cNvSpPr/>
          <p:nvPr/>
        </p:nvSpPr>
        <p:spPr>
          <a:xfrm>
            <a:off x="388846" y="1436256"/>
            <a:ext cx="6820844" cy="3023905"/>
          </a:xfrm>
          <a:prstGeom prst="rect">
            <a:avLst/>
          </a:prstGeom>
        </p:spPr>
        <p:txBody>
          <a:bodyPr wrap="square">
            <a:spAutoFit/>
          </a:bodyPr>
          <a:lstStyle/>
          <a:p>
            <a:r>
              <a:rPr lang="en-GB" sz="2000" dirty="0" smtClean="0">
                <a:latin typeface="+mj-lt"/>
              </a:rPr>
              <a:t>Pulse oximetry provides a rapid indication of a patient’s changing level of oxygenation</a:t>
            </a:r>
            <a:r>
              <a:rPr lang="en-GB" sz="2000" dirty="0">
                <a:latin typeface="+mj-lt"/>
              </a:rPr>
              <a:t>, an indicator of </a:t>
            </a:r>
            <a:r>
              <a:rPr lang="en-GB" sz="2000" b="1" dirty="0">
                <a:solidFill>
                  <a:srgbClr val="7030A0"/>
                </a:solidFill>
                <a:latin typeface="+mj-lt"/>
              </a:rPr>
              <a:t>effective ventilation</a:t>
            </a:r>
            <a:r>
              <a:rPr lang="en-GB" sz="2000" dirty="0">
                <a:latin typeface="+mj-lt"/>
              </a:rPr>
              <a:t>. </a:t>
            </a:r>
            <a:endParaRPr lang="en-GB" sz="2000" dirty="0" smtClean="0">
              <a:latin typeface="+mj-lt"/>
            </a:endParaRPr>
          </a:p>
          <a:p>
            <a:r>
              <a:rPr lang="en-GB" sz="2000" dirty="0" smtClean="0">
                <a:latin typeface="+mj-lt"/>
              </a:rPr>
              <a:t>Pulse </a:t>
            </a:r>
            <a:r>
              <a:rPr lang="en-GB" sz="2000" dirty="0">
                <a:latin typeface="+mj-lt"/>
              </a:rPr>
              <a:t>oximetry allows </a:t>
            </a:r>
            <a:r>
              <a:rPr lang="en-GB" sz="2000" b="1" dirty="0">
                <a:solidFill>
                  <a:srgbClr val="7030A0"/>
                </a:solidFill>
                <a:latin typeface="+mj-lt"/>
              </a:rPr>
              <a:t>continuous </a:t>
            </a:r>
            <a:r>
              <a:rPr lang="en-GB" sz="2000" b="1" dirty="0" smtClean="0">
                <a:solidFill>
                  <a:srgbClr val="7030A0"/>
                </a:solidFill>
                <a:latin typeface="+mj-lt"/>
              </a:rPr>
              <a:t>and instantaneous </a:t>
            </a:r>
            <a:r>
              <a:rPr lang="en-GB" sz="2000" dirty="0">
                <a:latin typeface="+mj-lt"/>
              </a:rPr>
              <a:t>monitoring of SpO2 and may reduce the need for arterial puncture and </a:t>
            </a:r>
            <a:r>
              <a:rPr lang="en-GB" sz="2000" dirty="0" smtClean="0">
                <a:latin typeface="+mj-lt"/>
              </a:rPr>
              <a:t>laboratory blood-gas </a:t>
            </a:r>
            <a:r>
              <a:rPr lang="en-GB" sz="2000" dirty="0">
                <a:latin typeface="+mj-lt"/>
              </a:rPr>
              <a:t>analysis. </a:t>
            </a:r>
            <a:endParaRPr lang="en-GB" sz="2000" dirty="0" smtClean="0">
              <a:latin typeface="+mj-lt"/>
            </a:endParaRPr>
          </a:p>
          <a:p>
            <a:endParaRPr lang="en-GB" sz="1050" dirty="0" smtClean="0">
              <a:latin typeface="+mj-lt"/>
            </a:endParaRPr>
          </a:p>
          <a:p>
            <a:r>
              <a:rPr lang="en-GB" sz="2000" dirty="0" smtClean="0">
                <a:latin typeface="+mj-lt"/>
              </a:rPr>
              <a:t>Pulse </a:t>
            </a:r>
            <a:r>
              <a:rPr lang="en-GB" sz="2000" dirty="0">
                <a:latin typeface="+mj-lt"/>
              </a:rPr>
              <a:t>oximetry provides a quick check of the ventilator status of </a:t>
            </a:r>
            <a:r>
              <a:rPr lang="en-GB" sz="2000" b="1" dirty="0">
                <a:solidFill>
                  <a:srgbClr val="7030A0"/>
                </a:solidFill>
                <a:latin typeface="+mj-lt"/>
              </a:rPr>
              <a:t>neonates</a:t>
            </a:r>
            <a:r>
              <a:rPr lang="en-GB" sz="2000" dirty="0">
                <a:latin typeface="+mj-lt"/>
              </a:rPr>
              <a:t>. </a:t>
            </a:r>
            <a:r>
              <a:rPr lang="en-GB" sz="2000" dirty="0" smtClean="0">
                <a:latin typeface="+mj-lt"/>
              </a:rPr>
              <a:t>It is </a:t>
            </a:r>
            <a:r>
              <a:rPr lang="en-GB" sz="2000" dirty="0">
                <a:latin typeface="+mj-lt"/>
              </a:rPr>
              <a:t>especially helpful for monitoring neonates on oxygen (O2) therapy and is essential in </a:t>
            </a:r>
            <a:r>
              <a:rPr lang="en-GB" sz="2000" dirty="0" smtClean="0">
                <a:latin typeface="+mj-lt"/>
              </a:rPr>
              <a:t>caring for </a:t>
            </a:r>
            <a:r>
              <a:rPr lang="en-GB" sz="2000" b="1" dirty="0">
                <a:solidFill>
                  <a:srgbClr val="7030A0"/>
                </a:solidFill>
                <a:latin typeface="+mj-lt"/>
              </a:rPr>
              <a:t>ventilator-dependent patients</a:t>
            </a:r>
            <a:r>
              <a:rPr lang="en-GB" sz="2000" dirty="0" smtClean="0">
                <a:latin typeface="+mj-lt"/>
              </a:rPr>
              <a:t>.</a:t>
            </a:r>
          </a:p>
        </p:txBody>
      </p:sp>
      <p:pic>
        <p:nvPicPr>
          <p:cNvPr id="5" name="Afbeelding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8904" y="1536109"/>
            <a:ext cx="4201194" cy="2798824"/>
          </a:xfrm>
          <a:prstGeom prst="rect">
            <a:avLst/>
          </a:prstGeom>
        </p:spPr>
      </p:pic>
      <p:sp>
        <p:nvSpPr>
          <p:cNvPr id="6" name="Rechthoek 5"/>
          <p:cNvSpPr/>
          <p:nvPr/>
        </p:nvSpPr>
        <p:spPr>
          <a:xfrm>
            <a:off x="412130" y="4649417"/>
            <a:ext cx="11232880" cy="1323439"/>
          </a:xfrm>
          <a:prstGeom prst="rect">
            <a:avLst/>
          </a:prstGeom>
        </p:spPr>
        <p:txBody>
          <a:bodyPr wrap="square">
            <a:spAutoFit/>
          </a:bodyPr>
          <a:lstStyle/>
          <a:p>
            <a:pPr lvl="0"/>
            <a:r>
              <a:rPr lang="en-GB" sz="2000" dirty="0">
                <a:solidFill>
                  <a:srgbClr val="000000"/>
                </a:solidFill>
                <a:latin typeface="Calibri Light" panose="020F0302020204030204"/>
              </a:rPr>
              <a:t>Pulse oximetry is based on principle that the red blood cells absorb different amounts of light depending on the amount of oxygen they contain. When light is transmitted through body tissue such as finger, it is absorbed differently by skin pigments, tissue, bone, arterial blood and venous blood. The measurement is derived using two wavelengths of light - one in the Red Region and one in Infrared.</a:t>
            </a:r>
            <a:endParaRPr lang="en-US" sz="2000" dirty="0">
              <a:solidFill>
                <a:srgbClr val="000000"/>
              </a:solidFill>
              <a:latin typeface="Calibri Light" panose="020F0302020204030204"/>
            </a:endParaRPr>
          </a:p>
        </p:txBody>
      </p:sp>
    </p:spTree>
    <p:extLst>
      <p:ext uri="{BB962C8B-B14F-4D97-AF65-F5344CB8AC3E}">
        <p14:creationId xmlns:p14="http://schemas.microsoft.com/office/powerpoint/2010/main" val="346520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91926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  Body Temperature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ekstvak 7"/>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sp>
        <p:nvSpPr>
          <p:cNvPr id="6" name="Rechthoek 5"/>
          <p:cNvSpPr/>
          <p:nvPr/>
        </p:nvSpPr>
        <p:spPr>
          <a:xfrm>
            <a:off x="412130" y="1333402"/>
            <a:ext cx="11250163" cy="1200329"/>
          </a:xfrm>
          <a:prstGeom prst="rect">
            <a:avLst/>
          </a:prstGeom>
        </p:spPr>
        <p:txBody>
          <a:bodyPr wrap="square">
            <a:spAutoFit/>
          </a:bodyPr>
          <a:lstStyle/>
          <a:p>
            <a:r>
              <a:rPr lang="en-GB" dirty="0" smtClean="0">
                <a:latin typeface="+mj-lt"/>
              </a:rPr>
              <a:t>Temperature </a:t>
            </a:r>
            <a:r>
              <a:rPr lang="en-GB" dirty="0">
                <a:latin typeface="+mj-lt"/>
              </a:rPr>
              <a:t>is the measurement </a:t>
            </a:r>
            <a:r>
              <a:rPr lang="en-GB" dirty="0" smtClean="0">
                <a:latin typeface="+mj-lt"/>
              </a:rPr>
              <a:t>of the </a:t>
            </a:r>
            <a:r>
              <a:rPr lang="en-GB" dirty="0">
                <a:latin typeface="+mj-lt"/>
              </a:rPr>
              <a:t>amount of heat present in a region of the body. </a:t>
            </a:r>
            <a:r>
              <a:rPr lang="en-GB" dirty="0" smtClean="0">
                <a:latin typeface="+mj-lt"/>
              </a:rPr>
              <a:t>Various region </a:t>
            </a:r>
            <a:r>
              <a:rPr lang="en-GB" dirty="0">
                <a:latin typeface="+mj-lt"/>
              </a:rPr>
              <a:t>and tissues within the body have widely divergent temperatures and many factors </a:t>
            </a:r>
            <a:r>
              <a:rPr lang="en-GB" dirty="0" smtClean="0">
                <a:latin typeface="+mj-lt"/>
              </a:rPr>
              <a:t>can influence </a:t>
            </a:r>
            <a:r>
              <a:rPr lang="en-GB" dirty="0">
                <a:latin typeface="+mj-lt"/>
              </a:rPr>
              <a:t>temperature change. Body temperature can indicate conditions such as </a:t>
            </a:r>
            <a:r>
              <a:rPr lang="en-GB" b="1" dirty="0">
                <a:solidFill>
                  <a:srgbClr val="7030A0"/>
                </a:solidFill>
                <a:latin typeface="+mj-lt"/>
              </a:rPr>
              <a:t>infection</a:t>
            </a:r>
            <a:r>
              <a:rPr lang="en-GB" dirty="0" smtClean="0">
                <a:latin typeface="+mj-lt"/>
              </a:rPr>
              <a:t>, </a:t>
            </a:r>
            <a:r>
              <a:rPr lang="en-GB" b="1" dirty="0" smtClean="0">
                <a:solidFill>
                  <a:srgbClr val="7030A0"/>
                </a:solidFill>
                <a:latin typeface="+mj-lt"/>
              </a:rPr>
              <a:t>inflammation</a:t>
            </a:r>
            <a:r>
              <a:rPr lang="en-GB" dirty="0" smtClean="0">
                <a:latin typeface="+mj-lt"/>
              </a:rPr>
              <a:t> </a:t>
            </a:r>
            <a:r>
              <a:rPr lang="en-GB" dirty="0">
                <a:latin typeface="+mj-lt"/>
              </a:rPr>
              <a:t>and </a:t>
            </a:r>
            <a:r>
              <a:rPr lang="en-GB" b="1" dirty="0">
                <a:solidFill>
                  <a:srgbClr val="7030A0"/>
                </a:solidFill>
                <a:latin typeface="+mj-lt"/>
              </a:rPr>
              <a:t>antigenic </a:t>
            </a:r>
            <a:r>
              <a:rPr lang="en-GB" b="1" dirty="0" smtClean="0">
                <a:solidFill>
                  <a:srgbClr val="7030A0"/>
                </a:solidFill>
                <a:latin typeface="+mj-lt"/>
              </a:rPr>
              <a:t>responses (immune reactions) </a:t>
            </a:r>
            <a:r>
              <a:rPr lang="en-GB" dirty="0">
                <a:latin typeface="+mj-lt"/>
              </a:rPr>
              <a:t>as well as </a:t>
            </a:r>
            <a:r>
              <a:rPr lang="en-GB" b="1" dirty="0">
                <a:solidFill>
                  <a:srgbClr val="7030A0"/>
                </a:solidFill>
                <a:latin typeface="+mj-lt"/>
              </a:rPr>
              <a:t>effectiveness of treatment</a:t>
            </a:r>
            <a:r>
              <a:rPr lang="en-GB" dirty="0">
                <a:latin typeface="+mj-lt"/>
              </a:rPr>
              <a:t>. </a:t>
            </a:r>
            <a:endParaRPr lang="en-GB" dirty="0" smtClean="0">
              <a:latin typeface="+mj-lt"/>
            </a:endParaRPr>
          </a:p>
        </p:txBody>
      </p:sp>
      <p:pic>
        <p:nvPicPr>
          <p:cNvPr id="4" name="Afbeelding 3"/>
          <p:cNvPicPr>
            <a:picLocks noChangeAspect="1"/>
          </p:cNvPicPr>
          <p:nvPr/>
        </p:nvPicPr>
        <p:blipFill>
          <a:blip r:embed="rId2"/>
          <a:stretch>
            <a:fillRect/>
          </a:stretch>
        </p:blipFill>
        <p:spPr>
          <a:xfrm>
            <a:off x="8038987" y="2977699"/>
            <a:ext cx="3532750" cy="2734041"/>
          </a:xfrm>
          <a:prstGeom prst="rect">
            <a:avLst/>
          </a:prstGeom>
        </p:spPr>
      </p:pic>
      <p:sp>
        <p:nvSpPr>
          <p:cNvPr id="7" name="Rechthoek 6"/>
          <p:cNvSpPr/>
          <p:nvPr/>
        </p:nvSpPr>
        <p:spPr>
          <a:xfrm>
            <a:off x="412130" y="2637507"/>
            <a:ext cx="7038127" cy="1477328"/>
          </a:xfrm>
          <a:prstGeom prst="rect">
            <a:avLst/>
          </a:prstGeom>
        </p:spPr>
        <p:txBody>
          <a:bodyPr wrap="square">
            <a:spAutoFit/>
          </a:bodyPr>
          <a:lstStyle/>
          <a:p>
            <a:pPr lvl="0"/>
            <a:r>
              <a:rPr lang="en-GB" dirty="0">
                <a:solidFill>
                  <a:srgbClr val="000000"/>
                </a:solidFill>
                <a:latin typeface="Calibri Light" panose="020F0302020204030204"/>
              </a:rPr>
              <a:t>Monitoring body temperature is important in cases of </a:t>
            </a:r>
            <a:r>
              <a:rPr lang="en-GB" b="1" dirty="0">
                <a:solidFill>
                  <a:srgbClr val="7030A0"/>
                </a:solidFill>
                <a:latin typeface="Calibri Light" panose="020F0302020204030204"/>
              </a:rPr>
              <a:t>hypothermia or hyperthermia, during general anesthesia, and especially during surgical procedures</a:t>
            </a:r>
            <a:r>
              <a:rPr lang="en-GB" dirty="0">
                <a:solidFill>
                  <a:srgbClr val="000000"/>
                </a:solidFill>
                <a:latin typeface="Calibri Light" panose="020F0302020204030204"/>
              </a:rPr>
              <a:t>. Body temperature is also important in monitoring </a:t>
            </a:r>
            <a:r>
              <a:rPr lang="en-GB" b="1" dirty="0">
                <a:solidFill>
                  <a:srgbClr val="7030A0"/>
                </a:solidFill>
                <a:latin typeface="Calibri Light" panose="020F0302020204030204"/>
              </a:rPr>
              <a:t>neonates</a:t>
            </a:r>
            <a:r>
              <a:rPr lang="en-GB" dirty="0">
                <a:solidFill>
                  <a:srgbClr val="000000"/>
                </a:solidFill>
                <a:latin typeface="Calibri Light" panose="020F0302020204030204"/>
              </a:rPr>
              <a:t> because the body temperature reading of a neonate reflects the general metabolic condition and the presence of infection.</a:t>
            </a:r>
          </a:p>
        </p:txBody>
      </p:sp>
      <p:sp>
        <p:nvSpPr>
          <p:cNvPr id="10" name="Tekstvak 9"/>
          <p:cNvSpPr txBox="1"/>
          <p:nvPr/>
        </p:nvSpPr>
        <p:spPr>
          <a:xfrm>
            <a:off x="8293468" y="5852982"/>
            <a:ext cx="3424399" cy="369332"/>
          </a:xfrm>
          <a:prstGeom prst="rect">
            <a:avLst/>
          </a:prstGeom>
          <a:noFill/>
        </p:spPr>
        <p:txBody>
          <a:bodyPr wrap="none" rtlCol="0">
            <a:spAutoFit/>
          </a:bodyPr>
          <a:lstStyle/>
          <a:p>
            <a:r>
              <a:rPr lang="en-US" dirty="0" smtClean="0">
                <a:latin typeface="+mj-lt"/>
              </a:rPr>
              <a:t>principle of thermocouple method</a:t>
            </a:r>
            <a:endParaRPr lang="en-US" dirty="0">
              <a:latin typeface="+mj-lt"/>
            </a:endParaRPr>
          </a:p>
        </p:txBody>
      </p:sp>
      <p:grpSp>
        <p:nvGrpSpPr>
          <p:cNvPr id="14" name="Groep 13"/>
          <p:cNvGrpSpPr/>
          <p:nvPr/>
        </p:nvGrpSpPr>
        <p:grpSpPr>
          <a:xfrm>
            <a:off x="412130" y="2959980"/>
            <a:ext cx="11202902" cy="3289957"/>
            <a:chOff x="412130" y="2959980"/>
            <a:chExt cx="11202902" cy="3289957"/>
          </a:xfrm>
        </p:grpSpPr>
        <p:sp>
          <p:nvSpPr>
            <p:cNvPr id="3" name="Rechthoek 2"/>
            <p:cNvSpPr/>
            <p:nvPr/>
          </p:nvSpPr>
          <p:spPr>
            <a:xfrm>
              <a:off x="412130" y="4218612"/>
              <a:ext cx="7148603" cy="2031325"/>
            </a:xfrm>
            <a:prstGeom prst="rect">
              <a:avLst/>
            </a:prstGeom>
          </p:spPr>
          <p:txBody>
            <a:bodyPr wrap="square">
              <a:spAutoFit/>
            </a:bodyPr>
            <a:lstStyle/>
            <a:p>
              <a:pPr lvl="0"/>
              <a:r>
                <a:rPr lang="en-GB" dirty="0">
                  <a:solidFill>
                    <a:srgbClr val="000000"/>
                  </a:solidFill>
                  <a:latin typeface="Calibri Light" panose="020F0302020204030204"/>
                </a:rPr>
                <a:t>Body temperature is usually measured by a </a:t>
              </a:r>
              <a:r>
                <a:rPr lang="en-GB" b="1" dirty="0">
                  <a:solidFill>
                    <a:srgbClr val="7030A0"/>
                  </a:solidFill>
                  <a:latin typeface="Calibri Light" panose="020F0302020204030204"/>
                </a:rPr>
                <a:t>thermistor probe </a:t>
              </a:r>
              <a:r>
                <a:rPr lang="en-GB" dirty="0">
                  <a:solidFill>
                    <a:srgbClr val="000000"/>
                  </a:solidFill>
                  <a:latin typeface="Calibri Light" panose="020F0302020204030204"/>
                </a:rPr>
                <a:t>(a </a:t>
              </a:r>
              <a:r>
                <a:rPr lang="en-GB" dirty="0" err="1" smtClean="0">
                  <a:solidFill>
                    <a:srgbClr val="000000"/>
                  </a:solidFill>
                  <a:latin typeface="Calibri Light" panose="020F0302020204030204"/>
                </a:rPr>
                <a:t>semicon-ductor</a:t>
              </a:r>
              <a:r>
                <a:rPr lang="en-GB" dirty="0" smtClean="0">
                  <a:solidFill>
                    <a:srgbClr val="000000"/>
                  </a:solidFill>
                  <a:latin typeface="Calibri Light" panose="020F0302020204030204"/>
                </a:rPr>
                <a:t> </a:t>
              </a:r>
              <a:r>
                <a:rPr lang="en-GB" dirty="0">
                  <a:solidFill>
                    <a:srgbClr val="000000"/>
                  </a:solidFill>
                  <a:latin typeface="Calibri Light" panose="020F0302020204030204"/>
                </a:rPr>
                <a:t>whose resistance changes </a:t>
              </a:r>
              <a:r>
                <a:rPr lang="en-GB" dirty="0" smtClean="0">
                  <a:solidFill>
                    <a:srgbClr val="000000"/>
                  </a:solidFill>
                  <a:latin typeface="Calibri Light" panose="020F0302020204030204"/>
                </a:rPr>
                <a:t>with temperature</a:t>
              </a:r>
              <a:r>
                <a:rPr lang="en-GB" dirty="0">
                  <a:solidFill>
                    <a:srgbClr val="000000"/>
                  </a:solidFill>
                  <a:latin typeface="Calibri Light" panose="020F0302020204030204"/>
                </a:rPr>
                <a:t>) that is inserted in the rectum or the </a:t>
              </a:r>
              <a:r>
                <a:rPr lang="en-GB" dirty="0" err="1">
                  <a:solidFill>
                    <a:srgbClr val="000000"/>
                  </a:solidFill>
                  <a:latin typeface="Calibri Light" panose="020F0302020204030204"/>
                </a:rPr>
                <a:t>esophagus</a:t>
              </a:r>
              <a:r>
                <a:rPr lang="en-GB" dirty="0" smtClean="0">
                  <a:solidFill>
                    <a:srgbClr val="000000"/>
                  </a:solidFill>
                  <a:latin typeface="Calibri Light" panose="020F0302020204030204"/>
                </a:rPr>
                <a:t>. </a:t>
              </a:r>
            </a:p>
            <a:p>
              <a:pPr lvl="0"/>
              <a:r>
                <a:rPr lang="en-GB" dirty="0" smtClean="0">
                  <a:solidFill>
                    <a:srgbClr val="000000"/>
                  </a:solidFill>
                  <a:latin typeface="Calibri Light" panose="020F0302020204030204"/>
                </a:rPr>
                <a:t>Temperature can also be measured with a </a:t>
              </a:r>
              <a:r>
                <a:rPr lang="en-GB" b="1" dirty="0" smtClean="0">
                  <a:solidFill>
                    <a:srgbClr val="7030A0"/>
                  </a:solidFill>
                  <a:latin typeface="Calibri Light" panose="020F0302020204030204"/>
                </a:rPr>
                <a:t>thermocouple</a:t>
              </a:r>
              <a:r>
                <a:rPr lang="en-GB" dirty="0" smtClean="0">
                  <a:solidFill>
                    <a:srgbClr val="000000"/>
                  </a:solidFill>
                  <a:latin typeface="Calibri Light" panose="020F0302020204030204"/>
                </a:rPr>
                <a:t>, which is </a:t>
              </a:r>
              <a:r>
                <a:rPr lang="en-GB" dirty="0">
                  <a:solidFill>
                    <a:srgbClr val="000000"/>
                  </a:solidFill>
                  <a:latin typeface="Calibri Light" panose="020F0302020204030204"/>
                </a:rPr>
                <a:t>made of two dissimilar conductors joined at the junction. </a:t>
              </a:r>
              <a:r>
                <a:rPr lang="en-GB" dirty="0" smtClean="0">
                  <a:solidFill>
                    <a:srgbClr val="000000"/>
                  </a:solidFill>
                  <a:latin typeface="Calibri Light" panose="020F0302020204030204"/>
                </a:rPr>
                <a:t>A voltage is generated </a:t>
              </a:r>
              <a:r>
                <a:rPr lang="en-GB" dirty="0">
                  <a:solidFill>
                    <a:srgbClr val="000000"/>
                  </a:solidFill>
                  <a:latin typeface="Calibri Light" panose="020F0302020204030204"/>
                </a:rPr>
                <a:t>when the junction is heated. </a:t>
              </a:r>
              <a:r>
                <a:rPr lang="en-GB" dirty="0" smtClean="0">
                  <a:solidFill>
                    <a:srgbClr val="000000"/>
                  </a:solidFill>
                  <a:latin typeface="Calibri Light" panose="020F0302020204030204"/>
                </a:rPr>
                <a:t>The voltage generated is directly </a:t>
              </a:r>
              <a:r>
                <a:rPr lang="en-GB" dirty="0">
                  <a:solidFill>
                    <a:srgbClr val="000000"/>
                  </a:solidFill>
                  <a:latin typeface="Calibri Light" panose="020F0302020204030204"/>
                </a:rPr>
                <a:t>proportional to </a:t>
              </a:r>
              <a:r>
                <a:rPr lang="en-GB" dirty="0" smtClean="0">
                  <a:solidFill>
                    <a:srgbClr val="000000"/>
                  </a:solidFill>
                  <a:latin typeface="Calibri Light" panose="020F0302020204030204"/>
                </a:rPr>
                <a:t>the temperature</a:t>
              </a:r>
              <a:r>
                <a:rPr lang="en-GB" dirty="0">
                  <a:solidFill>
                    <a:srgbClr val="000000"/>
                  </a:solidFill>
                  <a:latin typeface="Calibri Light" panose="020F0302020204030204"/>
                </a:rPr>
                <a:t>. </a:t>
              </a:r>
              <a:endParaRPr lang="en-US" dirty="0">
                <a:solidFill>
                  <a:srgbClr val="000000"/>
                </a:solidFill>
                <a:latin typeface="Calibri Light" panose="020F0302020204030204"/>
              </a:endParaRPr>
            </a:p>
          </p:txBody>
        </p:sp>
        <p:pic>
          <p:nvPicPr>
            <p:cNvPr id="13" name="Afbeelding 12"/>
            <p:cNvPicPr>
              <a:picLocks noChangeAspect="1"/>
            </p:cNvPicPr>
            <p:nvPr/>
          </p:nvPicPr>
          <p:blipFill>
            <a:blip r:embed="rId2"/>
            <a:stretch>
              <a:fillRect/>
            </a:stretch>
          </p:blipFill>
          <p:spPr>
            <a:xfrm>
              <a:off x="8082282" y="2959980"/>
              <a:ext cx="3532750" cy="2734041"/>
            </a:xfrm>
            <a:prstGeom prst="rect">
              <a:avLst/>
            </a:prstGeom>
          </p:spPr>
        </p:pic>
      </p:grpSp>
    </p:spTree>
    <p:extLst>
      <p:ext uri="{BB962C8B-B14F-4D97-AF65-F5344CB8AC3E}">
        <p14:creationId xmlns:p14="http://schemas.microsoft.com/office/powerpoint/2010/main" val="2784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sp>
        <p:nvSpPr>
          <p:cNvPr id="3" name="Rechthoek 2"/>
          <p:cNvSpPr/>
          <p:nvPr/>
        </p:nvSpPr>
        <p:spPr>
          <a:xfrm>
            <a:off x="412130" y="1532445"/>
            <a:ext cx="6581337" cy="1200329"/>
          </a:xfrm>
          <a:prstGeom prst="rect">
            <a:avLst/>
          </a:prstGeom>
        </p:spPr>
        <p:txBody>
          <a:bodyPr wrap="square">
            <a:spAutoFit/>
          </a:bodyPr>
          <a:lstStyle/>
          <a:p>
            <a:r>
              <a:rPr lang="en-GB" dirty="0" smtClean="0">
                <a:latin typeface="+mj-lt"/>
              </a:rPr>
              <a:t>Physiological monitors can </a:t>
            </a:r>
            <a:r>
              <a:rPr lang="en-GB" dirty="0">
                <a:latin typeface="+mj-lt"/>
              </a:rPr>
              <a:t>include a central station monitor </a:t>
            </a:r>
            <a:r>
              <a:rPr lang="en-GB" dirty="0" smtClean="0">
                <a:latin typeface="+mj-lt"/>
              </a:rPr>
              <a:t>that receives</a:t>
            </a:r>
            <a:r>
              <a:rPr lang="en-GB" dirty="0">
                <a:latin typeface="+mj-lt"/>
              </a:rPr>
              <a:t>, consolidates, and displays the information and a set </a:t>
            </a:r>
            <a:r>
              <a:rPr lang="en-GB" dirty="0" smtClean="0">
                <a:latin typeface="+mj-lt"/>
              </a:rPr>
              <a:t>of monitors </a:t>
            </a:r>
            <a:r>
              <a:rPr lang="en-GB" dirty="0">
                <a:latin typeface="+mj-lt"/>
              </a:rPr>
              <a:t>that are deployed near the patient (bedside monitors</a:t>
            </a:r>
            <a:r>
              <a:rPr lang="en-GB" dirty="0" smtClean="0">
                <a:latin typeface="+mj-lt"/>
              </a:rPr>
              <a:t>) to </a:t>
            </a:r>
            <a:r>
              <a:rPr lang="en-GB" dirty="0">
                <a:latin typeface="+mj-lt"/>
              </a:rPr>
              <a:t>provide the required data from each </a:t>
            </a:r>
            <a:r>
              <a:rPr lang="en-GB" dirty="0" smtClean="0">
                <a:latin typeface="+mj-lt"/>
              </a:rPr>
              <a:t>patient</a:t>
            </a:r>
            <a:endParaRPr lang="en-US" dirty="0">
              <a:latin typeface="+mj-lt"/>
            </a:endParaRPr>
          </a:p>
        </p:txBody>
      </p:sp>
      <p:sp>
        <p:nvSpPr>
          <p:cNvPr id="4" name="Rechthoek 3"/>
          <p:cNvSpPr/>
          <p:nvPr/>
        </p:nvSpPr>
        <p:spPr>
          <a:xfrm>
            <a:off x="412130" y="4462515"/>
            <a:ext cx="5777003" cy="1754326"/>
          </a:xfrm>
          <a:prstGeom prst="rect">
            <a:avLst/>
          </a:prstGeom>
        </p:spPr>
        <p:txBody>
          <a:bodyPr wrap="square">
            <a:spAutoFit/>
          </a:bodyPr>
          <a:lstStyle/>
          <a:p>
            <a:r>
              <a:rPr lang="en-US" b="1" dirty="0">
                <a:solidFill>
                  <a:srgbClr val="7030A0"/>
                </a:solidFill>
                <a:latin typeface="+mj-lt"/>
              </a:rPr>
              <a:t>Product </a:t>
            </a:r>
            <a:r>
              <a:rPr lang="en-US" b="1" dirty="0" smtClean="0">
                <a:solidFill>
                  <a:srgbClr val="7030A0"/>
                </a:solidFill>
                <a:latin typeface="+mj-lt"/>
              </a:rPr>
              <a:t>specifications</a:t>
            </a:r>
            <a:endParaRPr lang="en-US" b="1" dirty="0">
              <a:solidFill>
                <a:srgbClr val="7030A0"/>
              </a:solidFill>
              <a:latin typeface="+mj-lt"/>
            </a:endParaRPr>
          </a:p>
          <a:p>
            <a:r>
              <a:rPr lang="en-US" dirty="0">
                <a:latin typeface="+mj-lt"/>
              </a:rPr>
              <a:t>Approx. dimensions (mm): 375 x 275 x 238</a:t>
            </a:r>
          </a:p>
          <a:p>
            <a:r>
              <a:rPr lang="en-US" dirty="0">
                <a:latin typeface="+mj-lt"/>
              </a:rPr>
              <a:t>Approx. weight (kg): 10</a:t>
            </a:r>
          </a:p>
          <a:p>
            <a:r>
              <a:rPr lang="en-US" dirty="0">
                <a:latin typeface="+mj-lt"/>
              </a:rPr>
              <a:t>Consumables: Batteries, cables, </a:t>
            </a:r>
            <a:r>
              <a:rPr lang="en-US" dirty="0" smtClean="0">
                <a:latin typeface="+mj-lt"/>
              </a:rPr>
              <a:t>sensors/electrodes</a:t>
            </a:r>
            <a:r>
              <a:rPr lang="en-US" dirty="0">
                <a:latin typeface="+mj-lt"/>
              </a:rPr>
              <a:t>, cuffs</a:t>
            </a:r>
          </a:p>
          <a:p>
            <a:r>
              <a:rPr lang="en-US" dirty="0">
                <a:latin typeface="+mj-lt"/>
              </a:rPr>
              <a:t>Price range (USD): 3,000 - 50,000</a:t>
            </a:r>
          </a:p>
          <a:p>
            <a:r>
              <a:rPr lang="en-US" dirty="0">
                <a:latin typeface="+mj-lt"/>
              </a:rPr>
              <a:t>Typical product life time (years): </a:t>
            </a:r>
            <a:r>
              <a:rPr lang="en-US" dirty="0" smtClean="0">
                <a:latin typeface="+mj-lt"/>
              </a:rPr>
              <a:t>7-10</a:t>
            </a:r>
            <a:endParaRPr lang="en-US" dirty="0">
              <a:latin typeface="+mj-lt"/>
            </a:endParaRPr>
          </a:p>
        </p:txBody>
      </p:sp>
      <p:sp>
        <p:nvSpPr>
          <p:cNvPr id="10" name="Rechthoek 9"/>
          <p:cNvSpPr/>
          <p:nvPr/>
        </p:nvSpPr>
        <p:spPr>
          <a:xfrm>
            <a:off x="412130" y="2974229"/>
            <a:ext cx="6513603" cy="1200329"/>
          </a:xfrm>
          <a:prstGeom prst="rect">
            <a:avLst/>
          </a:prstGeom>
        </p:spPr>
        <p:txBody>
          <a:bodyPr wrap="square">
            <a:spAutoFit/>
          </a:bodyPr>
          <a:lstStyle/>
          <a:p>
            <a:r>
              <a:rPr lang="en-GB" dirty="0" smtClean="0">
                <a:latin typeface="+mj-lt"/>
              </a:rPr>
              <a:t>Physiologic </a:t>
            </a:r>
            <a:r>
              <a:rPr lang="en-GB" dirty="0">
                <a:latin typeface="+mj-lt"/>
              </a:rPr>
              <a:t>monitors can be </a:t>
            </a:r>
            <a:r>
              <a:rPr lang="en-GB" dirty="0" smtClean="0">
                <a:latin typeface="+mj-lt"/>
              </a:rPr>
              <a:t>configured</a:t>
            </a:r>
            <a:r>
              <a:rPr lang="en-GB" dirty="0">
                <a:latin typeface="+mj-lt"/>
              </a:rPr>
              <a:t>, modular, or both</a:t>
            </a:r>
            <a:r>
              <a:rPr lang="en-GB" dirty="0" smtClean="0">
                <a:latin typeface="+mj-lt"/>
              </a:rPr>
              <a:t>. </a:t>
            </a:r>
          </a:p>
          <a:p>
            <a:r>
              <a:rPr lang="en-GB" dirty="0" smtClean="0">
                <a:latin typeface="+mj-lt"/>
              </a:rPr>
              <a:t>Configured </a:t>
            </a:r>
            <a:r>
              <a:rPr lang="en-GB" dirty="0">
                <a:latin typeface="+mj-lt"/>
              </a:rPr>
              <a:t>monitors have all their capabilities already </a:t>
            </a:r>
            <a:r>
              <a:rPr lang="en-GB" dirty="0" smtClean="0">
                <a:latin typeface="+mj-lt"/>
              </a:rPr>
              <a:t>built-in. </a:t>
            </a:r>
          </a:p>
          <a:p>
            <a:r>
              <a:rPr lang="en-GB" dirty="0" smtClean="0">
                <a:latin typeface="+mj-lt"/>
              </a:rPr>
              <a:t>Modular </a:t>
            </a:r>
            <a:r>
              <a:rPr lang="en-GB" dirty="0">
                <a:latin typeface="+mj-lt"/>
              </a:rPr>
              <a:t>systems feature individual modules for </a:t>
            </a:r>
            <a:r>
              <a:rPr lang="en-GB" dirty="0" smtClean="0">
                <a:latin typeface="+mj-lt"/>
              </a:rPr>
              <a:t>each monitoring </a:t>
            </a:r>
            <a:r>
              <a:rPr lang="en-GB" dirty="0">
                <a:latin typeface="+mj-lt"/>
              </a:rPr>
              <a:t>parameter or group of </a:t>
            </a:r>
            <a:r>
              <a:rPr lang="en-GB" dirty="0" smtClean="0">
                <a:latin typeface="+mj-lt"/>
              </a:rPr>
              <a:t>parameters</a:t>
            </a:r>
            <a:r>
              <a:rPr lang="en-GB" dirty="0">
                <a:latin typeface="+mj-lt"/>
              </a:rPr>
              <a:t>.</a:t>
            </a:r>
            <a:endParaRPr lang="en-GB" dirty="0" smtClean="0">
              <a:latin typeface="+mj-lt"/>
            </a:endParaRPr>
          </a:p>
        </p:txBody>
      </p:sp>
      <p:pic>
        <p:nvPicPr>
          <p:cNvPr id="9" name="Afbeelding 8"/>
          <p:cNvPicPr>
            <a:picLocks noChangeAspect="1"/>
          </p:cNvPicPr>
          <p:nvPr/>
        </p:nvPicPr>
        <p:blipFill>
          <a:blip r:embed="rId2"/>
          <a:stretch>
            <a:fillRect/>
          </a:stretch>
        </p:blipFill>
        <p:spPr>
          <a:xfrm>
            <a:off x="6993467" y="1554386"/>
            <a:ext cx="4378595" cy="3279720"/>
          </a:xfrm>
          <a:prstGeom prst="rect">
            <a:avLst/>
          </a:prstGeom>
        </p:spPr>
      </p:pic>
      <p:cxnSp>
        <p:nvCxnSpPr>
          <p:cNvPr id="13" name="Rechte verbindingslijn met pijl 12"/>
          <p:cNvCxnSpPr/>
          <p:nvPr/>
        </p:nvCxnSpPr>
        <p:spPr>
          <a:xfrm>
            <a:off x="6549887" y="3707296"/>
            <a:ext cx="1558969" cy="9283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728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Diagram</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pic>
        <p:nvPicPr>
          <p:cNvPr id="5" name="Afbeelding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81357" y="1384989"/>
            <a:ext cx="8998815" cy="4950459"/>
          </a:xfrm>
          <a:prstGeom prst="rect">
            <a:avLst/>
          </a:prstGeom>
        </p:spPr>
      </p:pic>
      <p:cxnSp>
        <p:nvCxnSpPr>
          <p:cNvPr id="4" name="Rechte verbindingslijn met pijl 3"/>
          <p:cNvCxnSpPr/>
          <p:nvPr/>
        </p:nvCxnSpPr>
        <p:spPr>
          <a:xfrm flipH="1">
            <a:off x="7810544" y="5842000"/>
            <a:ext cx="2446867" cy="8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350617" y="3966807"/>
            <a:ext cx="1661480" cy="369332"/>
          </a:xfrm>
          <a:prstGeom prst="rect">
            <a:avLst/>
          </a:prstGeom>
          <a:noFill/>
        </p:spPr>
        <p:txBody>
          <a:bodyPr wrap="none" rtlCol="0">
            <a:spAutoFit/>
          </a:bodyPr>
          <a:lstStyle/>
          <a:p>
            <a:r>
              <a:rPr lang="en-US" dirty="0" smtClean="0">
                <a:latin typeface="+mj-lt"/>
              </a:rPr>
              <a:t>modular system</a:t>
            </a:r>
            <a:endParaRPr lang="en-US" dirty="0">
              <a:latin typeface="+mj-lt"/>
            </a:endParaRPr>
          </a:p>
        </p:txBody>
      </p:sp>
      <p:cxnSp>
        <p:nvCxnSpPr>
          <p:cNvPr id="17" name="Rechte verbindingslijn met pijl 16"/>
          <p:cNvCxnSpPr/>
          <p:nvPr/>
        </p:nvCxnSpPr>
        <p:spPr>
          <a:xfrm flipV="1">
            <a:off x="1566335" y="3384540"/>
            <a:ext cx="318762" cy="559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hthoek 12"/>
          <p:cNvSpPr/>
          <p:nvPr/>
        </p:nvSpPr>
        <p:spPr>
          <a:xfrm>
            <a:off x="5190" y="2342805"/>
            <a:ext cx="942117" cy="369332"/>
          </a:xfrm>
          <a:prstGeom prst="rect">
            <a:avLst/>
          </a:prstGeom>
        </p:spPr>
        <p:txBody>
          <a:bodyPr wrap="none">
            <a:spAutoFit/>
          </a:bodyPr>
          <a:lstStyle/>
          <a:p>
            <a:r>
              <a:rPr lang="en-GB" dirty="0"/>
              <a:t>sensors </a:t>
            </a:r>
            <a:endParaRPr lang="en-US" dirty="0"/>
          </a:p>
        </p:txBody>
      </p:sp>
      <p:cxnSp>
        <p:nvCxnSpPr>
          <p:cNvPr id="19" name="Rechte verbindingslijn 18"/>
          <p:cNvCxnSpPr/>
          <p:nvPr/>
        </p:nvCxnSpPr>
        <p:spPr>
          <a:xfrm>
            <a:off x="851026" y="1921237"/>
            <a:ext cx="443620" cy="3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823052" y="2727746"/>
            <a:ext cx="443620" cy="3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851026" y="3174998"/>
            <a:ext cx="443620" cy="3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794382" y="2323621"/>
            <a:ext cx="443620" cy="3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hthoek 2"/>
          <p:cNvSpPr/>
          <p:nvPr/>
        </p:nvSpPr>
        <p:spPr>
          <a:xfrm>
            <a:off x="10418467" y="5380335"/>
            <a:ext cx="1439631" cy="923330"/>
          </a:xfrm>
          <a:prstGeom prst="rect">
            <a:avLst/>
          </a:prstGeom>
        </p:spPr>
        <p:txBody>
          <a:bodyPr wrap="square">
            <a:spAutoFit/>
          </a:bodyPr>
          <a:lstStyle/>
          <a:p>
            <a:pPr algn="ctr"/>
            <a:r>
              <a:rPr lang="en-US" dirty="0" smtClean="0"/>
              <a:t>Battery- </a:t>
            </a:r>
            <a:r>
              <a:rPr lang="en-US" dirty="0"/>
              <a:t>and line-powered units</a:t>
            </a:r>
          </a:p>
        </p:txBody>
      </p:sp>
    </p:spTree>
    <p:extLst>
      <p:ext uri="{BB962C8B-B14F-4D97-AF65-F5344CB8AC3E}">
        <p14:creationId xmlns:p14="http://schemas.microsoft.com/office/powerpoint/2010/main" val="447182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12130" y="2265064"/>
            <a:ext cx="2762870" cy="1629752"/>
          </a:xfrm>
        </p:spPr>
        <p:txBody>
          <a:bodyPr>
            <a:normAutofit fontScale="90000"/>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System Diagram</a:t>
            </a:r>
            <a:b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of</a:t>
            </a:r>
            <a:b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Central Station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pic>
        <p:nvPicPr>
          <p:cNvPr id="6" name="Afbeelding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70158" y="160866"/>
            <a:ext cx="8332375" cy="6129867"/>
          </a:xfrm>
          <a:prstGeom prst="rect">
            <a:avLst/>
          </a:prstGeom>
        </p:spPr>
      </p:pic>
    </p:spTree>
    <p:extLst>
      <p:ext uri="{BB962C8B-B14F-4D97-AF65-F5344CB8AC3E}">
        <p14:creationId xmlns:p14="http://schemas.microsoft.com/office/powerpoint/2010/main" val="1851232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11854" y="6470930"/>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Components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grpSp>
        <p:nvGrpSpPr>
          <p:cNvPr id="6" name="Groep 5"/>
          <p:cNvGrpSpPr/>
          <p:nvPr/>
        </p:nvGrpSpPr>
        <p:grpSpPr>
          <a:xfrm>
            <a:off x="901283" y="2489811"/>
            <a:ext cx="5242808" cy="2603519"/>
            <a:chOff x="4167187" y="2838450"/>
            <a:chExt cx="3857625" cy="1434786"/>
          </a:xfrm>
        </p:grpSpPr>
        <p:pic>
          <p:nvPicPr>
            <p:cNvPr id="4" name="Afbeelding 3"/>
            <p:cNvPicPr>
              <a:picLocks noChangeAspect="1"/>
            </p:cNvPicPr>
            <p:nvPr/>
          </p:nvPicPr>
          <p:blipFill>
            <a:blip r:embed="rId2"/>
            <a:stretch>
              <a:fillRect/>
            </a:stretch>
          </p:blipFill>
          <p:spPr>
            <a:xfrm>
              <a:off x="4167187" y="2838450"/>
              <a:ext cx="3857625" cy="1181100"/>
            </a:xfrm>
            <a:prstGeom prst="rect">
              <a:avLst/>
            </a:prstGeom>
          </p:spPr>
        </p:pic>
        <p:sp>
          <p:nvSpPr>
            <p:cNvPr id="5" name="Rechthoek 4"/>
            <p:cNvSpPr/>
            <p:nvPr/>
          </p:nvSpPr>
          <p:spPr>
            <a:xfrm>
              <a:off x="5558828" y="3494638"/>
              <a:ext cx="1086416" cy="778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Afbeelding 11"/>
          <p:cNvPicPr>
            <a:picLocks noChangeAspect="1"/>
          </p:cNvPicPr>
          <p:nvPr/>
        </p:nvPicPr>
        <p:blipFill>
          <a:blip r:embed="rId3"/>
          <a:stretch>
            <a:fillRect/>
          </a:stretch>
        </p:blipFill>
        <p:spPr>
          <a:xfrm>
            <a:off x="7038349" y="1716688"/>
            <a:ext cx="4364055" cy="3299225"/>
          </a:xfrm>
          <a:prstGeom prst="rect">
            <a:avLst/>
          </a:prstGeom>
        </p:spPr>
      </p:pic>
      <p:sp>
        <p:nvSpPr>
          <p:cNvPr id="13" name="Tekstvak 12"/>
          <p:cNvSpPr txBox="1"/>
          <p:nvPr/>
        </p:nvSpPr>
        <p:spPr>
          <a:xfrm>
            <a:off x="3034601" y="4386920"/>
            <a:ext cx="992579" cy="369332"/>
          </a:xfrm>
          <a:prstGeom prst="rect">
            <a:avLst/>
          </a:prstGeom>
          <a:noFill/>
        </p:spPr>
        <p:txBody>
          <a:bodyPr wrap="none" rtlCol="0">
            <a:spAutoFit/>
          </a:bodyPr>
          <a:lstStyle/>
          <a:p>
            <a:r>
              <a:rPr lang="en-US" dirty="0" smtClean="0">
                <a:latin typeface="+mj-lt"/>
              </a:rPr>
              <a:t>modules</a:t>
            </a:r>
            <a:endParaRPr lang="en-US" dirty="0">
              <a:latin typeface="+mj-lt"/>
            </a:endParaRPr>
          </a:p>
        </p:txBody>
      </p:sp>
      <p:sp>
        <p:nvSpPr>
          <p:cNvPr id="16" name="Tekstvak 15"/>
          <p:cNvSpPr txBox="1"/>
          <p:nvPr/>
        </p:nvSpPr>
        <p:spPr>
          <a:xfrm>
            <a:off x="8509174" y="4896622"/>
            <a:ext cx="2148665" cy="369332"/>
          </a:xfrm>
          <a:prstGeom prst="rect">
            <a:avLst/>
          </a:prstGeom>
          <a:noFill/>
        </p:spPr>
        <p:txBody>
          <a:bodyPr wrap="none" rtlCol="0">
            <a:spAutoFit/>
          </a:bodyPr>
          <a:lstStyle/>
          <a:p>
            <a:r>
              <a:rPr lang="en-US" dirty="0" smtClean="0">
                <a:latin typeface="+mj-lt"/>
              </a:rPr>
              <a:t>leads and electrodes </a:t>
            </a:r>
            <a:endParaRPr lang="en-US" dirty="0">
              <a:latin typeface="+mj-lt"/>
            </a:endParaRPr>
          </a:p>
        </p:txBody>
      </p:sp>
    </p:spTree>
    <p:extLst>
      <p:ext uri="{BB962C8B-B14F-4D97-AF65-F5344CB8AC3E}">
        <p14:creationId xmlns:p14="http://schemas.microsoft.com/office/powerpoint/2010/main" val="1053781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Input / Output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pic>
        <p:nvPicPr>
          <p:cNvPr id="3" name="Afbeelding 2"/>
          <p:cNvPicPr>
            <a:picLocks noChangeAspect="1"/>
          </p:cNvPicPr>
          <p:nvPr/>
        </p:nvPicPr>
        <p:blipFill>
          <a:blip r:embed="rId2"/>
          <a:stretch>
            <a:fillRect/>
          </a:stretch>
        </p:blipFill>
        <p:spPr>
          <a:xfrm>
            <a:off x="6228779" y="1436255"/>
            <a:ext cx="5173625" cy="3875225"/>
          </a:xfrm>
          <a:prstGeom prst="rect">
            <a:avLst/>
          </a:prstGeom>
        </p:spPr>
      </p:pic>
      <p:sp>
        <p:nvSpPr>
          <p:cNvPr id="5" name="Tekstvak 4"/>
          <p:cNvSpPr txBox="1"/>
          <p:nvPr/>
        </p:nvSpPr>
        <p:spPr>
          <a:xfrm>
            <a:off x="5935054" y="5492531"/>
            <a:ext cx="5706114" cy="707886"/>
          </a:xfrm>
          <a:prstGeom prst="rect">
            <a:avLst/>
          </a:prstGeom>
          <a:noFill/>
        </p:spPr>
        <p:txBody>
          <a:bodyPr wrap="none" rtlCol="0">
            <a:spAutoFit/>
          </a:bodyPr>
          <a:lstStyle/>
          <a:p>
            <a:pPr algn="ctr"/>
            <a:r>
              <a:rPr lang="en-US" sz="2000" dirty="0" smtClean="0">
                <a:latin typeface="+mj-lt"/>
              </a:rPr>
              <a:t>Alarms can be set to sound when </a:t>
            </a:r>
          </a:p>
          <a:p>
            <a:pPr algn="ctr"/>
            <a:r>
              <a:rPr lang="en-US" sz="2000" dirty="0" smtClean="0">
                <a:latin typeface="+mj-lt"/>
              </a:rPr>
              <a:t>measured patient values exceed selectable threshold</a:t>
            </a:r>
            <a:endParaRPr lang="en-US" sz="2000" dirty="0">
              <a:latin typeface="+mj-lt"/>
            </a:endParaRPr>
          </a:p>
        </p:txBody>
      </p:sp>
      <p:sp>
        <p:nvSpPr>
          <p:cNvPr id="10" name="Rechthoek 9"/>
          <p:cNvSpPr/>
          <p:nvPr/>
        </p:nvSpPr>
        <p:spPr>
          <a:xfrm>
            <a:off x="589173" y="2248777"/>
            <a:ext cx="4431561" cy="2554545"/>
          </a:xfrm>
          <a:prstGeom prst="rect">
            <a:avLst/>
          </a:prstGeom>
        </p:spPr>
        <p:txBody>
          <a:bodyPr wrap="square">
            <a:spAutoFit/>
          </a:bodyPr>
          <a:lstStyle/>
          <a:p>
            <a:pPr defTabSz="179388"/>
            <a:r>
              <a:rPr lang="en-GB" sz="2000" dirty="0">
                <a:latin typeface="+mj-lt"/>
              </a:rPr>
              <a:t>Physiologic monitors are often </a:t>
            </a:r>
            <a:r>
              <a:rPr lang="en-GB" sz="2000" dirty="0" smtClean="0">
                <a:latin typeface="+mj-lt"/>
              </a:rPr>
              <a:t>equipped with </a:t>
            </a:r>
            <a:r>
              <a:rPr lang="en-GB" sz="2000" dirty="0">
                <a:latin typeface="+mj-lt"/>
              </a:rPr>
              <a:t>alarms that </a:t>
            </a:r>
            <a:r>
              <a:rPr lang="en-GB" sz="2000" dirty="0" smtClean="0">
                <a:latin typeface="+mj-lt"/>
              </a:rPr>
              <a:t>indicate: </a:t>
            </a:r>
          </a:p>
          <a:p>
            <a:pPr marL="800100" lvl="1" indent="-342900">
              <a:buFont typeface="Arial" panose="020B0604020202020204" pitchFamily="34" charset="0"/>
              <a:buChar char="•"/>
            </a:pPr>
            <a:r>
              <a:rPr lang="en-GB" sz="2000" dirty="0" smtClean="0">
                <a:latin typeface="+mj-lt"/>
              </a:rPr>
              <a:t>system </a:t>
            </a:r>
            <a:r>
              <a:rPr lang="en-GB" sz="2000" dirty="0">
                <a:latin typeface="+mj-lt"/>
              </a:rPr>
              <a:t>faults (usually loose or defective electrodes), </a:t>
            </a:r>
            <a:r>
              <a:rPr lang="en-GB" sz="2000" dirty="0" smtClean="0">
                <a:latin typeface="+mj-lt"/>
              </a:rPr>
              <a:t>or</a:t>
            </a:r>
          </a:p>
          <a:p>
            <a:pPr marL="800100" lvl="1" indent="-342900">
              <a:buFont typeface="Arial" panose="020B0604020202020204" pitchFamily="34" charset="0"/>
              <a:buChar char="•"/>
            </a:pPr>
            <a:r>
              <a:rPr lang="en-GB" sz="2000" dirty="0" smtClean="0">
                <a:latin typeface="+mj-lt"/>
              </a:rPr>
              <a:t> physiologic </a:t>
            </a:r>
            <a:r>
              <a:rPr lang="en-GB" sz="2000" dirty="0">
                <a:latin typeface="+mj-lt"/>
              </a:rPr>
              <a:t>parameters that have exceeded the limits set by the operator, </a:t>
            </a:r>
            <a:r>
              <a:rPr lang="en-GB" sz="2000" dirty="0" smtClean="0">
                <a:latin typeface="+mj-lt"/>
              </a:rPr>
              <a:t>or </a:t>
            </a:r>
          </a:p>
          <a:p>
            <a:pPr marL="800100" lvl="1" indent="-342900">
              <a:buFont typeface="Arial" panose="020B0604020202020204" pitchFamily="34" charset="0"/>
              <a:buChar char="•"/>
            </a:pPr>
            <a:r>
              <a:rPr lang="en-GB" sz="2000" dirty="0" smtClean="0">
                <a:latin typeface="+mj-lt"/>
              </a:rPr>
              <a:t>both</a:t>
            </a:r>
            <a:r>
              <a:rPr lang="en-GB" sz="2000" dirty="0">
                <a:latin typeface="+mj-lt"/>
              </a:rPr>
              <a:t>.</a:t>
            </a:r>
            <a:endParaRPr lang="en-US" sz="2000" dirty="0">
              <a:latin typeface="+mj-lt"/>
            </a:endParaRPr>
          </a:p>
        </p:txBody>
      </p:sp>
    </p:spTree>
    <p:extLst>
      <p:ext uri="{BB962C8B-B14F-4D97-AF65-F5344CB8AC3E}">
        <p14:creationId xmlns:p14="http://schemas.microsoft.com/office/powerpoint/2010/main" val="4293322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89386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roubleshooting:  Common faults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sp>
        <p:nvSpPr>
          <p:cNvPr id="3" name="Rechthoek 2"/>
          <p:cNvSpPr/>
          <p:nvPr/>
        </p:nvSpPr>
        <p:spPr>
          <a:xfrm>
            <a:off x="426931" y="1523804"/>
            <a:ext cx="10975473" cy="2862322"/>
          </a:xfrm>
          <a:prstGeom prst="rect">
            <a:avLst/>
          </a:prstGeom>
        </p:spPr>
        <p:txBody>
          <a:bodyPr wrap="square">
            <a:spAutoFit/>
          </a:bodyPr>
          <a:lstStyle/>
          <a:p>
            <a:r>
              <a:rPr lang="en-GB" sz="2000" dirty="0">
                <a:latin typeface="+mj-lt"/>
              </a:rPr>
              <a:t>Most common </a:t>
            </a:r>
            <a:r>
              <a:rPr lang="en-GB" sz="2000" dirty="0" smtClean="0">
                <a:latin typeface="+mj-lt"/>
              </a:rPr>
              <a:t>trouble is </a:t>
            </a:r>
            <a:r>
              <a:rPr lang="en-GB" sz="2000" b="1" dirty="0">
                <a:solidFill>
                  <a:srgbClr val="7030A0"/>
                </a:solidFill>
                <a:latin typeface="+mj-lt"/>
              </a:rPr>
              <a:t>sensors</a:t>
            </a:r>
            <a:r>
              <a:rPr lang="en-GB" sz="2000" dirty="0">
                <a:latin typeface="+mj-lt"/>
              </a:rPr>
              <a:t>. Sensors and </a:t>
            </a:r>
            <a:r>
              <a:rPr lang="en-GB" sz="2000" b="1" dirty="0">
                <a:solidFill>
                  <a:srgbClr val="7030A0"/>
                </a:solidFill>
                <a:latin typeface="+mj-lt"/>
              </a:rPr>
              <a:t>connection to patient </a:t>
            </a:r>
            <a:r>
              <a:rPr lang="en-GB" sz="2000" dirty="0">
                <a:latin typeface="+mj-lt"/>
              </a:rPr>
              <a:t>should be </a:t>
            </a:r>
            <a:r>
              <a:rPr lang="en-GB" sz="2000" dirty="0" smtClean="0">
                <a:latin typeface="+mj-lt"/>
              </a:rPr>
              <a:t>verified carefully</a:t>
            </a:r>
            <a:r>
              <a:rPr lang="en-GB" sz="2000" dirty="0">
                <a:latin typeface="+mj-lt"/>
              </a:rPr>
              <a:t>.</a:t>
            </a:r>
          </a:p>
          <a:p>
            <a:endParaRPr lang="en-GB" sz="2000" dirty="0">
              <a:latin typeface="+mj-lt"/>
            </a:endParaRPr>
          </a:p>
          <a:p>
            <a:r>
              <a:rPr lang="en-GB" sz="2000" b="1" dirty="0" smtClean="0">
                <a:solidFill>
                  <a:srgbClr val="7030A0"/>
                </a:solidFill>
                <a:latin typeface="+mj-lt"/>
              </a:rPr>
              <a:t>Cables </a:t>
            </a:r>
            <a:r>
              <a:rPr lang="en-GB" sz="2000" b="1" dirty="0">
                <a:solidFill>
                  <a:srgbClr val="7030A0"/>
                </a:solidFill>
                <a:latin typeface="+mj-lt"/>
              </a:rPr>
              <a:t>and lead wires </a:t>
            </a:r>
            <a:r>
              <a:rPr lang="en-GB" sz="2000" dirty="0">
                <a:latin typeface="+mj-lt"/>
              </a:rPr>
              <a:t>should be periodically </a:t>
            </a:r>
            <a:r>
              <a:rPr lang="en-GB" sz="2000" dirty="0" smtClean="0">
                <a:latin typeface="+mj-lt"/>
              </a:rPr>
              <a:t>inspected for </a:t>
            </a:r>
            <a:r>
              <a:rPr lang="en-GB" sz="2000" dirty="0">
                <a:latin typeface="+mj-lt"/>
              </a:rPr>
              <a:t>breaks and cracks. </a:t>
            </a:r>
            <a:endParaRPr lang="en-GB" sz="2000" dirty="0" smtClean="0">
              <a:latin typeface="+mj-lt"/>
            </a:endParaRPr>
          </a:p>
          <a:p>
            <a:endParaRPr lang="en-GB" sz="2000" dirty="0">
              <a:latin typeface="+mj-lt"/>
            </a:endParaRPr>
          </a:p>
          <a:p>
            <a:r>
              <a:rPr lang="en-GB" sz="2000" b="1" dirty="0" smtClean="0">
                <a:solidFill>
                  <a:srgbClr val="7030A0"/>
                </a:solidFill>
                <a:latin typeface="+mj-lt"/>
              </a:rPr>
              <a:t>Power supply unit </a:t>
            </a:r>
            <a:r>
              <a:rPr lang="en-GB" sz="2000" dirty="0" smtClean="0">
                <a:latin typeface="+mj-lt"/>
              </a:rPr>
              <a:t>can fail (incl. power cables, fuse, …)</a:t>
            </a:r>
          </a:p>
          <a:p>
            <a:endParaRPr lang="en-GB" sz="2000" dirty="0">
              <a:latin typeface="+mj-lt"/>
            </a:endParaRPr>
          </a:p>
          <a:p>
            <a:r>
              <a:rPr lang="en-GB" sz="2000" dirty="0" smtClean="0">
                <a:latin typeface="+mj-lt"/>
              </a:rPr>
              <a:t>Blood pressure pump may fail due to wear-out of membrane</a:t>
            </a:r>
          </a:p>
          <a:p>
            <a:endParaRPr lang="en-GB" sz="2000" dirty="0">
              <a:latin typeface="+mj-lt"/>
            </a:endParaRPr>
          </a:p>
          <a:p>
            <a:r>
              <a:rPr lang="en-GB" sz="2000" dirty="0" smtClean="0">
                <a:latin typeface="+mj-lt"/>
              </a:rPr>
              <a:t>Many devices produce </a:t>
            </a:r>
            <a:r>
              <a:rPr lang="en-GB" sz="2000" dirty="0">
                <a:latin typeface="+mj-lt"/>
              </a:rPr>
              <a:t>frequent “</a:t>
            </a:r>
            <a:r>
              <a:rPr lang="en-GB" sz="2000" b="1" dirty="0">
                <a:solidFill>
                  <a:srgbClr val="7030A0"/>
                </a:solidFill>
                <a:latin typeface="+mj-lt"/>
              </a:rPr>
              <a:t>false alarms</a:t>
            </a:r>
            <a:r>
              <a:rPr lang="en-GB" sz="2000" dirty="0">
                <a:latin typeface="+mj-lt"/>
              </a:rPr>
              <a:t>” which can lead to alarm </a:t>
            </a:r>
            <a:r>
              <a:rPr lang="en-GB" sz="2000" dirty="0" smtClean="0">
                <a:latin typeface="+mj-lt"/>
              </a:rPr>
              <a:t>fatigue and </a:t>
            </a:r>
            <a:r>
              <a:rPr lang="en-GB" sz="2000" dirty="0">
                <a:latin typeface="+mj-lt"/>
              </a:rPr>
              <a:t>missed critical events.</a:t>
            </a:r>
            <a:endParaRPr lang="en-US" sz="2000" dirty="0">
              <a:latin typeface="+mj-lt"/>
            </a:endParaRPr>
          </a:p>
        </p:txBody>
      </p:sp>
      <p:sp>
        <p:nvSpPr>
          <p:cNvPr id="4" name="Rechthoek 3"/>
          <p:cNvSpPr/>
          <p:nvPr/>
        </p:nvSpPr>
        <p:spPr>
          <a:xfrm>
            <a:off x="2045937" y="5486381"/>
            <a:ext cx="9609417" cy="400110"/>
          </a:xfrm>
          <a:prstGeom prst="rect">
            <a:avLst/>
          </a:prstGeom>
          <a:solidFill>
            <a:schemeClr val="bg2"/>
          </a:solidFill>
          <a:ln>
            <a:solidFill>
              <a:srgbClr val="7030A0"/>
            </a:solidFill>
          </a:ln>
        </p:spPr>
        <p:txBody>
          <a:bodyPr wrap="square">
            <a:spAutoFit/>
          </a:bodyPr>
          <a:lstStyle/>
          <a:p>
            <a:pPr lvl="0"/>
            <a:r>
              <a:rPr lang="en-GB" sz="2000" dirty="0">
                <a:solidFill>
                  <a:srgbClr val="000000"/>
                </a:solidFill>
                <a:latin typeface="Calibri Light" panose="020F0302020204030204"/>
              </a:rPr>
              <a:t>Even monitors that are functioning reliably cannot substitute for frequent direct </a:t>
            </a:r>
            <a:r>
              <a:rPr lang="en-GB" sz="2000" dirty="0" smtClean="0">
                <a:solidFill>
                  <a:srgbClr val="000000"/>
                </a:solidFill>
                <a:latin typeface="Calibri Light" panose="020F0302020204030204"/>
              </a:rPr>
              <a:t>observation </a:t>
            </a:r>
            <a:endParaRPr lang="en-GB" sz="2000" dirty="0">
              <a:solidFill>
                <a:srgbClr val="000000"/>
              </a:solidFill>
              <a:latin typeface="Calibri Light" panose="020F0302020204030204"/>
            </a:endParaRPr>
          </a:p>
        </p:txBody>
      </p:sp>
    </p:spTree>
    <p:extLst>
      <p:ext uri="{BB962C8B-B14F-4D97-AF65-F5344CB8AC3E}">
        <p14:creationId xmlns:p14="http://schemas.microsoft.com/office/powerpoint/2010/main" val="311531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107928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roubleshooting:  Common faults Pulse Oximeter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sp>
        <p:nvSpPr>
          <p:cNvPr id="5" name="Rechthoek 4"/>
          <p:cNvSpPr/>
          <p:nvPr/>
        </p:nvSpPr>
        <p:spPr>
          <a:xfrm>
            <a:off x="412130" y="1573706"/>
            <a:ext cx="8232337" cy="1015663"/>
          </a:xfrm>
          <a:prstGeom prst="rect">
            <a:avLst/>
          </a:prstGeom>
        </p:spPr>
        <p:txBody>
          <a:bodyPr wrap="square">
            <a:spAutoFit/>
          </a:bodyPr>
          <a:lstStyle/>
          <a:p>
            <a:r>
              <a:rPr lang="en-GB" sz="2000" dirty="0">
                <a:latin typeface="+mj-lt"/>
              </a:rPr>
              <a:t>The use of pulse oximeters can be limited by interference from </a:t>
            </a:r>
            <a:r>
              <a:rPr lang="en-GB" sz="2000" b="1" dirty="0" smtClean="0">
                <a:solidFill>
                  <a:srgbClr val="7030A0"/>
                </a:solidFill>
                <a:latin typeface="+mj-lt"/>
              </a:rPr>
              <a:t>ElectroSurgical Units</a:t>
            </a:r>
            <a:r>
              <a:rPr lang="en-GB" sz="2000" dirty="0">
                <a:latin typeface="+mj-lt"/>
              </a:rPr>
              <a:t>, which generate high-frequency signals that can radiate to a pulse oximeter probe and interfere with its operation. </a:t>
            </a:r>
            <a:endParaRPr lang="en-GB" sz="2000" dirty="0" smtClean="0">
              <a:latin typeface="+mj-lt"/>
            </a:endParaRPr>
          </a:p>
        </p:txBody>
      </p:sp>
      <p:sp>
        <p:nvSpPr>
          <p:cNvPr id="3" name="Rechthoek 2"/>
          <p:cNvSpPr/>
          <p:nvPr/>
        </p:nvSpPr>
        <p:spPr>
          <a:xfrm>
            <a:off x="412130" y="2771432"/>
            <a:ext cx="8147670" cy="2246769"/>
          </a:xfrm>
          <a:prstGeom prst="rect">
            <a:avLst/>
          </a:prstGeom>
        </p:spPr>
        <p:txBody>
          <a:bodyPr wrap="square">
            <a:spAutoFit/>
          </a:bodyPr>
          <a:lstStyle/>
          <a:p>
            <a:pPr lvl="0"/>
            <a:r>
              <a:rPr lang="en-GB" sz="2000" dirty="0">
                <a:solidFill>
                  <a:srgbClr val="000000"/>
                </a:solidFill>
                <a:latin typeface="Calibri Light" panose="020F0302020204030204"/>
              </a:rPr>
              <a:t>Because they are designed to measure weak light signals transmitted through the skin, the photodetectors in the </a:t>
            </a:r>
            <a:r>
              <a:rPr lang="en-GB" sz="2000" dirty="0" smtClean="0">
                <a:solidFill>
                  <a:srgbClr val="000000"/>
                </a:solidFill>
                <a:latin typeface="Calibri Light" panose="020F0302020204030204"/>
              </a:rPr>
              <a:t>pulse oximeter sensor </a:t>
            </a:r>
            <a:r>
              <a:rPr lang="en-GB" sz="2000" dirty="0">
                <a:solidFill>
                  <a:srgbClr val="000000"/>
                </a:solidFill>
                <a:latin typeface="Calibri Light" panose="020F0302020204030204"/>
              </a:rPr>
              <a:t>can be affected by </a:t>
            </a:r>
            <a:r>
              <a:rPr lang="en-GB" sz="2000" b="1" dirty="0">
                <a:solidFill>
                  <a:srgbClr val="7030A0"/>
                </a:solidFill>
                <a:latin typeface="Calibri Light" panose="020F0302020204030204"/>
              </a:rPr>
              <a:t>high-intensity light </a:t>
            </a:r>
            <a:r>
              <a:rPr lang="en-GB" sz="2000" dirty="0">
                <a:solidFill>
                  <a:srgbClr val="000000"/>
                </a:solidFill>
                <a:latin typeface="Calibri Light" panose="020F0302020204030204"/>
              </a:rPr>
              <a:t>(e.g., from fluorescent lights) as well as by other light sources such as surgical lights, radiant warmers, bilirubin lights, and sunlight. </a:t>
            </a:r>
            <a:endParaRPr lang="en-GB" sz="2000" dirty="0" smtClean="0">
              <a:solidFill>
                <a:srgbClr val="000000"/>
              </a:solidFill>
              <a:latin typeface="Calibri Light" panose="020F0302020204030204"/>
            </a:endParaRPr>
          </a:p>
          <a:p>
            <a:pPr lvl="0"/>
            <a:endParaRPr lang="en-GB" sz="2000" dirty="0">
              <a:solidFill>
                <a:srgbClr val="000000"/>
              </a:solidFill>
              <a:latin typeface="Calibri Light" panose="020F0302020204030204"/>
            </a:endParaRPr>
          </a:p>
          <a:p>
            <a:pPr lvl="0"/>
            <a:r>
              <a:rPr lang="en-GB" sz="2000" dirty="0">
                <a:solidFill>
                  <a:srgbClr val="000000"/>
                </a:solidFill>
                <a:latin typeface="Calibri Light" panose="020F0302020204030204"/>
              </a:rPr>
              <a:t>Placing an opaque cover over the probe frequently eliminates such interference.</a:t>
            </a:r>
            <a:endParaRPr lang="en-US" sz="2000" dirty="0">
              <a:solidFill>
                <a:srgbClr val="000000"/>
              </a:solidFill>
              <a:latin typeface="Calibri Light" panose="020F0302020204030204"/>
            </a:endParaRPr>
          </a:p>
        </p:txBody>
      </p:sp>
      <p:pic>
        <p:nvPicPr>
          <p:cNvPr id="10" name="Afbeelding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24085" y="1401003"/>
            <a:ext cx="2569745" cy="1711957"/>
          </a:xfrm>
          <a:prstGeom prst="rect">
            <a:avLst/>
          </a:prstGeom>
        </p:spPr>
      </p:pic>
    </p:spTree>
    <p:extLst>
      <p:ext uri="{BB962C8B-B14F-4D97-AF65-F5344CB8AC3E}">
        <p14:creationId xmlns:p14="http://schemas.microsoft.com/office/powerpoint/2010/main" val="2437799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0" y="2197168"/>
            <a:ext cx="4349248" cy="1424218"/>
          </a:xfrm>
        </p:spPr>
        <p:txBody>
          <a:bodyPr>
            <a:normAutofit/>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Daily maintenance</a:t>
            </a:r>
            <a:b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84352" y="30667"/>
            <a:ext cx="7786283" cy="6827333"/>
          </a:xfrm>
          <a:prstGeom prst="rect">
            <a:avLst/>
          </a:prstGeom>
        </p:spPr>
      </p:pic>
    </p:spTree>
    <p:extLst>
      <p:ext uri="{BB962C8B-B14F-4D97-AF65-F5344CB8AC3E}">
        <p14:creationId xmlns:p14="http://schemas.microsoft.com/office/powerpoint/2010/main" val="401235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8132" y="2934538"/>
            <a:ext cx="4793159" cy="2974002"/>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12130" y="1346500"/>
            <a:ext cx="5455270" cy="1477328"/>
          </a:xfrm>
          <a:prstGeom prst="rect">
            <a:avLst/>
          </a:prstGeom>
        </p:spPr>
        <p:txBody>
          <a:bodyPr wrap="square">
            <a:spAutoFit/>
          </a:bodyPr>
          <a:lstStyle/>
          <a:p>
            <a:r>
              <a:rPr lang="en-GB" dirty="0">
                <a:latin typeface="+mj-lt"/>
              </a:rPr>
              <a:t>Continuous </a:t>
            </a:r>
            <a:r>
              <a:rPr lang="en-GB" b="1" dirty="0">
                <a:solidFill>
                  <a:srgbClr val="7030A0"/>
                </a:solidFill>
                <a:latin typeface="+mj-lt"/>
              </a:rPr>
              <a:t>monitoring</a:t>
            </a:r>
            <a:r>
              <a:rPr lang="en-GB" dirty="0">
                <a:latin typeface="+mj-lt"/>
              </a:rPr>
              <a:t> </a:t>
            </a:r>
            <a:r>
              <a:rPr lang="en-GB" dirty="0" smtClean="0">
                <a:latin typeface="+mj-lt"/>
              </a:rPr>
              <a:t>provides information </a:t>
            </a:r>
            <a:r>
              <a:rPr lang="en-GB" dirty="0">
                <a:latin typeface="+mj-lt"/>
              </a:rPr>
              <a:t>to the medical and nursing staff </a:t>
            </a:r>
            <a:r>
              <a:rPr lang="en-GB" dirty="0" smtClean="0">
                <a:latin typeface="+mj-lt"/>
              </a:rPr>
              <a:t>about the </a:t>
            </a:r>
            <a:r>
              <a:rPr lang="en-GB" dirty="0">
                <a:latin typeface="+mj-lt"/>
              </a:rPr>
              <a:t>physiologic condition of the patient. Using this information</a:t>
            </a:r>
            <a:r>
              <a:rPr lang="en-GB" dirty="0" smtClean="0">
                <a:latin typeface="+mj-lt"/>
              </a:rPr>
              <a:t>, the </a:t>
            </a:r>
            <a:r>
              <a:rPr lang="en-GB" dirty="0">
                <a:latin typeface="+mj-lt"/>
              </a:rPr>
              <a:t>clinical staff can better evaluate a patient’s condition </a:t>
            </a:r>
            <a:r>
              <a:rPr lang="en-GB" dirty="0" smtClean="0">
                <a:latin typeface="+mj-lt"/>
              </a:rPr>
              <a:t>and make good  </a:t>
            </a:r>
            <a:r>
              <a:rPr lang="en-GB" dirty="0">
                <a:latin typeface="+mj-lt"/>
              </a:rPr>
              <a:t>treatment decisions</a:t>
            </a:r>
            <a:r>
              <a:rPr lang="en-GB" dirty="0" smtClean="0">
                <a:latin typeface="+mj-lt"/>
              </a:rPr>
              <a:t>.</a:t>
            </a:r>
            <a:endParaRPr lang="en-US" dirty="0">
              <a:latin typeface="+mj-lt"/>
            </a:endParaRPr>
          </a:p>
        </p:txBody>
      </p:sp>
      <p:sp>
        <p:nvSpPr>
          <p:cNvPr id="7" name="Tekstvak 6"/>
          <p:cNvSpPr txBox="1"/>
          <p:nvPr/>
        </p:nvSpPr>
        <p:spPr>
          <a:xfrm>
            <a:off x="130484" y="5919968"/>
            <a:ext cx="6578468" cy="369332"/>
          </a:xfrm>
          <a:prstGeom prst="rect">
            <a:avLst/>
          </a:prstGeom>
          <a:noFill/>
        </p:spPr>
        <p:txBody>
          <a:bodyPr wrap="none" rtlCol="0">
            <a:spAutoFit/>
          </a:bodyPr>
          <a:lstStyle/>
          <a:p>
            <a:r>
              <a:rPr lang="en-US" b="1" dirty="0" smtClean="0">
                <a:solidFill>
                  <a:srgbClr val="7030A0"/>
                </a:solidFill>
                <a:latin typeface="+mj-lt"/>
              </a:rPr>
              <a:t>the monitor provides an overview of condition of the patient (‘cockpit’)</a:t>
            </a:r>
            <a:endParaRPr lang="en-US" b="1" dirty="0">
              <a:solidFill>
                <a:srgbClr val="7030A0"/>
              </a:solidFill>
              <a:latin typeface="+mj-lt"/>
            </a:endParaRPr>
          </a:p>
        </p:txBody>
      </p:sp>
      <p:grpSp>
        <p:nvGrpSpPr>
          <p:cNvPr id="9" name="Groep 8"/>
          <p:cNvGrpSpPr/>
          <p:nvPr/>
        </p:nvGrpSpPr>
        <p:grpSpPr>
          <a:xfrm>
            <a:off x="6634302" y="1632659"/>
            <a:ext cx="5166035" cy="4339650"/>
            <a:chOff x="6634302" y="1632659"/>
            <a:chExt cx="5166035" cy="4339650"/>
          </a:xfrm>
        </p:grpSpPr>
        <p:sp>
          <p:nvSpPr>
            <p:cNvPr id="4" name="Rechthoek 3"/>
            <p:cNvSpPr/>
            <p:nvPr/>
          </p:nvSpPr>
          <p:spPr>
            <a:xfrm>
              <a:off x="6634302" y="1632659"/>
              <a:ext cx="5166035" cy="4339650"/>
            </a:xfrm>
            <a:prstGeom prst="rect">
              <a:avLst/>
            </a:prstGeom>
          </p:spPr>
          <p:txBody>
            <a:bodyPr wrap="square">
              <a:spAutoFit/>
            </a:bodyPr>
            <a:lstStyle/>
            <a:p>
              <a:r>
                <a:rPr lang="en-US" dirty="0" smtClean="0">
                  <a:latin typeface="+mj-lt"/>
                </a:rPr>
                <a:t>Depending on the condition of the patient and the type of monitoring equipment used, measurements can include: </a:t>
              </a:r>
            </a:p>
            <a:p>
              <a:endParaRPr lang="en-US" sz="600" dirty="0" smtClean="0">
                <a:latin typeface="+mj-lt"/>
              </a:endParaRPr>
            </a:p>
            <a:p>
              <a:pPr marL="742950" lvl="1" indent="-285750">
                <a:buFont typeface="Arial" panose="020B0604020202020204" pitchFamily="34" charset="0"/>
                <a:buChar char="•"/>
              </a:pPr>
              <a:r>
                <a:rPr lang="en-US" b="1" dirty="0" smtClean="0">
                  <a:solidFill>
                    <a:srgbClr val="7030A0"/>
                  </a:solidFill>
                  <a:latin typeface="+mj-lt"/>
                </a:rPr>
                <a:t>ECG and heart rate</a:t>
              </a:r>
            </a:p>
            <a:p>
              <a:pPr marL="742950" lvl="1" indent="-285750">
                <a:buFont typeface="Arial" panose="020B0604020202020204" pitchFamily="34" charset="0"/>
                <a:buChar char="•"/>
              </a:pPr>
              <a:r>
                <a:rPr lang="en-US" b="1" dirty="0" smtClean="0">
                  <a:solidFill>
                    <a:srgbClr val="7030A0"/>
                  </a:solidFill>
                  <a:latin typeface="+mj-lt"/>
                </a:rPr>
                <a:t>respiratory rate</a:t>
              </a:r>
            </a:p>
            <a:p>
              <a:pPr marL="742950" lvl="1" indent="-285750">
                <a:buFont typeface="Arial" panose="020B0604020202020204" pitchFamily="34" charset="0"/>
                <a:buChar char="•"/>
              </a:pPr>
              <a:r>
                <a:rPr lang="en-US" b="1" dirty="0">
                  <a:solidFill>
                    <a:srgbClr val="7030A0"/>
                  </a:solidFill>
                  <a:latin typeface="Calibri Light" panose="020F0302020204030204"/>
                </a:rPr>
                <a:t>SpO2</a:t>
              </a:r>
            </a:p>
            <a:p>
              <a:pPr marL="742950" lvl="1" indent="-285750">
                <a:buFont typeface="Arial" panose="020B0604020202020204" pitchFamily="34" charset="0"/>
                <a:buChar char="•"/>
              </a:pPr>
              <a:r>
                <a:rPr lang="en-US" dirty="0" smtClean="0">
                  <a:latin typeface="+mj-lt"/>
                </a:rPr>
                <a:t>noninvasive </a:t>
              </a:r>
              <a:r>
                <a:rPr lang="en-US" dirty="0">
                  <a:latin typeface="+mj-lt"/>
                </a:rPr>
                <a:t>blood pressure (NIBP</a:t>
              </a:r>
              <a:r>
                <a:rPr lang="en-US" dirty="0" smtClean="0">
                  <a:latin typeface="+mj-lt"/>
                </a:rPr>
                <a:t>)</a:t>
              </a:r>
            </a:p>
            <a:p>
              <a:pPr marL="742950" lvl="1" indent="-285750">
                <a:buFont typeface="Arial" panose="020B0604020202020204" pitchFamily="34" charset="0"/>
                <a:buChar char="•"/>
              </a:pPr>
              <a:r>
                <a:rPr lang="en-US" dirty="0" smtClean="0">
                  <a:latin typeface="+mj-lt"/>
                </a:rPr>
                <a:t>body temperature</a:t>
              </a:r>
              <a:endParaRPr lang="en-US" dirty="0">
                <a:latin typeface="+mj-lt"/>
              </a:endParaRPr>
            </a:p>
            <a:p>
              <a:pPr marL="742950" lvl="1" indent="-285750">
                <a:buFont typeface="Arial" panose="020B0604020202020204" pitchFamily="34" charset="0"/>
                <a:buChar char="•"/>
              </a:pPr>
              <a:r>
                <a:rPr lang="en-US" dirty="0" smtClean="0">
                  <a:latin typeface="+mj-lt"/>
                </a:rPr>
                <a:t>airway </a:t>
              </a:r>
              <a:r>
                <a:rPr lang="en-US" dirty="0">
                  <a:latin typeface="+mj-lt"/>
                </a:rPr>
                <a:t>gas </a:t>
              </a:r>
              <a:r>
                <a:rPr lang="en-US" dirty="0" smtClean="0">
                  <a:latin typeface="+mj-lt"/>
                </a:rPr>
                <a:t>concentrations</a:t>
              </a:r>
            </a:p>
            <a:p>
              <a:pPr marL="742950" lvl="1" indent="-285750">
                <a:buFont typeface="Arial" panose="020B0604020202020204" pitchFamily="34" charset="0"/>
                <a:buChar char="•"/>
              </a:pPr>
              <a:r>
                <a:rPr lang="en-US" dirty="0">
                  <a:latin typeface="+mj-lt"/>
                </a:rPr>
                <a:t>invasive blood pressure (IBP)</a:t>
              </a:r>
            </a:p>
            <a:p>
              <a:pPr marL="742950" lvl="1" indent="-285750">
                <a:buFont typeface="Arial" panose="020B0604020202020204" pitchFamily="34" charset="0"/>
                <a:buChar char="•"/>
              </a:pPr>
              <a:r>
                <a:rPr lang="en-US" dirty="0">
                  <a:latin typeface="+mj-lt"/>
                </a:rPr>
                <a:t>mixed venous oxygenation (SvO2</a:t>
              </a:r>
              <a:r>
                <a:rPr lang="en-US" dirty="0" smtClean="0">
                  <a:latin typeface="+mj-lt"/>
                </a:rPr>
                <a:t>)</a:t>
              </a:r>
              <a:endParaRPr lang="en-US" dirty="0">
                <a:latin typeface="+mj-lt"/>
              </a:endParaRPr>
            </a:p>
            <a:p>
              <a:pPr marL="742950" lvl="1" indent="-285750">
                <a:buFont typeface="Arial" panose="020B0604020202020204" pitchFamily="34" charset="0"/>
                <a:buChar char="•"/>
              </a:pPr>
              <a:r>
                <a:rPr lang="en-US" dirty="0">
                  <a:latin typeface="+mj-lt"/>
                </a:rPr>
                <a:t>cardiac </a:t>
              </a:r>
              <a:r>
                <a:rPr lang="en-US" dirty="0" smtClean="0">
                  <a:latin typeface="+mj-lt"/>
                </a:rPr>
                <a:t>output</a:t>
              </a:r>
              <a:endParaRPr lang="en-US" dirty="0">
                <a:latin typeface="+mj-lt"/>
              </a:endParaRPr>
            </a:p>
            <a:p>
              <a:pPr marL="742950" lvl="1" indent="-285750">
                <a:buFont typeface="Arial" panose="020B0604020202020204" pitchFamily="34" charset="0"/>
                <a:buChar char="•"/>
              </a:pPr>
              <a:r>
                <a:rPr lang="en-US" dirty="0" smtClean="0">
                  <a:latin typeface="+mj-lt"/>
                </a:rPr>
                <a:t>ETCO2</a:t>
              </a:r>
              <a:r>
                <a:rPr lang="en-GB" dirty="0" smtClean="0">
                  <a:latin typeface="+mj-lt"/>
                </a:rPr>
                <a:t> (concentration </a:t>
              </a:r>
              <a:r>
                <a:rPr lang="en-GB" dirty="0">
                  <a:latin typeface="+mj-lt"/>
                </a:rPr>
                <a:t>of carbon </a:t>
              </a:r>
              <a:r>
                <a:rPr lang="en-GB" dirty="0" smtClean="0">
                  <a:latin typeface="+mj-lt"/>
                </a:rPr>
                <a:t>dioxide) </a:t>
              </a:r>
            </a:p>
            <a:p>
              <a:pPr marL="742950" lvl="1" indent="-285750">
                <a:buFont typeface="Arial" panose="020B0604020202020204" pitchFamily="34" charset="0"/>
                <a:buChar char="•"/>
              </a:pPr>
              <a:r>
                <a:rPr lang="en-US" dirty="0" smtClean="0">
                  <a:latin typeface="+mj-lt"/>
                </a:rPr>
                <a:t>intracranial pressure </a:t>
              </a:r>
            </a:p>
            <a:p>
              <a:pPr marL="742950" lvl="1" indent="-285750">
                <a:buFont typeface="Arial" panose="020B0604020202020204" pitchFamily="34" charset="0"/>
                <a:buChar char="•"/>
              </a:pPr>
              <a:r>
                <a:rPr lang="en-US" dirty="0" smtClean="0">
                  <a:latin typeface="+mj-lt"/>
                </a:rPr>
                <a:t>airway </a:t>
              </a:r>
              <a:r>
                <a:rPr lang="en-US" dirty="0">
                  <a:latin typeface="+mj-lt"/>
                </a:rPr>
                <a:t>gas </a:t>
              </a:r>
              <a:r>
                <a:rPr lang="en-US" dirty="0" smtClean="0">
                  <a:latin typeface="+mj-lt"/>
                </a:rPr>
                <a:t>concentrations</a:t>
              </a:r>
              <a:endParaRPr lang="en-US" dirty="0">
                <a:latin typeface="+mj-lt"/>
              </a:endParaRPr>
            </a:p>
          </p:txBody>
        </p:sp>
        <p:sp>
          <p:nvSpPr>
            <p:cNvPr id="8" name="Tekstvak 7"/>
            <p:cNvSpPr txBox="1"/>
            <p:nvPr/>
          </p:nvSpPr>
          <p:spPr>
            <a:xfrm>
              <a:off x="10361482" y="2743256"/>
              <a:ext cx="1424172" cy="369332"/>
            </a:xfrm>
            <a:prstGeom prst="rect">
              <a:avLst/>
            </a:prstGeom>
            <a:noFill/>
          </p:spPr>
          <p:txBody>
            <a:bodyPr wrap="none" rtlCol="0">
              <a:spAutoFit/>
            </a:bodyPr>
            <a:lstStyle/>
            <a:p>
              <a:r>
                <a:rPr lang="en-US" dirty="0" smtClean="0">
                  <a:latin typeface="+mj-lt"/>
                </a:rPr>
                <a:t>most popular</a:t>
              </a:r>
              <a:endParaRPr lang="en-US" dirty="0">
                <a:latin typeface="+mj-lt"/>
              </a:endParaRPr>
            </a:p>
          </p:txBody>
        </p:sp>
        <p:sp>
          <p:nvSpPr>
            <p:cNvPr id="10" name="Tekstvak 9"/>
            <p:cNvSpPr txBox="1"/>
            <p:nvPr/>
          </p:nvSpPr>
          <p:spPr>
            <a:xfrm>
              <a:off x="10044383" y="2448157"/>
              <a:ext cx="559769" cy="923330"/>
            </a:xfrm>
            <a:prstGeom prst="rect">
              <a:avLst/>
            </a:prstGeom>
            <a:noFill/>
          </p:spPr>
          <p:txBody>
            <a:bodyPr wrap="none" rtlCol="0">
              <a:spAutoFit/>
            </a:bodyPr>
            <a:lstStyle/>
            <a:p>
              <a:r>
                <a:rPr lang="en-US" sz="5400" dirty="0" smtClean="0"/>
                <a:t>} </a:t>
              </a:r>
              <a:endParaRPr lang="en-US" sz="5400" dirty="0"/>
            </a:p>
          </p:txBody>
        </p:sp>
      </p:grpSp>
    </p:spTree>
    <p:extLst>
      <p:ext uri="{BB962C8B-B14F-4D97-AF65-F5344CB8AC3E}">
        <p14:creationId xmlns:p14="http://schemas.microsoft.com/office/powerpoint/2010/main" val="34239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considerations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12130" y="1703313"/>
            <a:ext cx="6096000" cy="461665"/>
          </a:xfrm>
          <a:prstGeom prst="rect">
            <a:avLst/>
          </a:prstGeom>
        </p:spPr>
        <p:txBody>
          <a:bodyPr>
            <a:spAutoFit/>
          </a:bodyPr>
          <a:lstStyle/>
          <a:p>
            <a:r>
              <a:rPr lang="en-GB" sz="2400" smtClean="0">
                <a:latin typeface="+mj-lt"/>
              </a:rPr>
              <a:t>electrical safety, alarms, ….</a:t>
            </a:r>
            <a:endParaRPr lang="en-US" sz="2400" dirty="0">
              <a:latin typeface="+mj-lt"/>
            </a:endParaRPr>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spTree>
    <p:extLst>
      <p:ext uri="{BB962C8B-B14F-4D97-AF65-F5344CB8AC3E}">
        <p14:creationId xmlns:p14="http://schemas.microsoft.com/office/powerpoint/2010/main" val="393429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1108384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sp>
        <p:nvSpPr>
          <p:cNvPr id="4" name="Rechthoek 3"/>
          <p:cNvSpPr/>
          <p:nvPr/>
        </p:nvSpPr>
        <p:spPr>
          <a:xfrm>
            <a:off x="467704" y="1468486"/>
            <a:ext cx="6858001" cy="923330"/>
          </a:xfrm>
          <a:prstGeom prst="rect">
            <a:avLst/>
          </a:prstGeom>
        </p:spPr>
        <p:txBody>
          <a:bodyPr wrap="square">
            <a:spAutoFit/>
          </a:bodyPr>
          <a:lstStyle/>
          <a:p>
            <a:r>
              <a:rPr lang="en-US" dirty="0" smtClean="0">
                <a:latin typeface="+mj-lt"/>
              </a:rPr>
              <a:t>Physiological Monitoring is used in the Operating </a:t>
            </a:r>
            <a:r>
              <a:rPr lang="en-US" dirty="0">
                <a:latin typeface="+mj-lt"/>
              </a:rPr>
              <a:t>room (OR</a:t>
            </a:r>
            <a:r>
              <a:rPr lang="en-US" dirty="0" smtClean="0">
                <a:latin typeface="+mj-lt"/>
              </a:rPr>
              <a:t>), Intensive / Critical </a:t>
            </a:r>
            <a:r>
              <a:rPr lang="en-US" dirty="0">
                <a:latin typeface="+mj-lt"/>
              </a:rPr>
              <a:t>C</a:t>
            </a:r>
            <a:r>
              <a:rPr lang="en-US" dirty="0" smtClean="0">
                <a:latin typeface="+mj-lt"/>
              </a:rPr>
              <a:t>are, neonatal department, ambulance, and other life critical situations.</a:t>
            </a:r>
            <a:r>
              <a:rPr lang="en-GB" dirty="0">
                <a:latin typeface="+mj-lt"/>
              </a:rPr>
              <a:t> </a:t>
            </a:r>
            <a:r>
              <a:rPr lang="en-GB" dirty="0" smtClean="0">
                <a:latin typeface="+mj-lt"/>
              </a:rPr>
              <a:t>There are different models for the various applications. </a:t>
            </a:r>
          </a:p>
        </p:txBody>
      </p:sp>
      <p:pic>
        <p:nvPicPr>
          <p:cNvPr id="7" name="Afbeelding 6"/>
          <p:cNvPicPr>
            <a:picLocks noChangeAspect="1"/>
          </p:cNvPicPr>
          <p:nvPr/>
        </p:nvPicPr>
        <p:blipFill>
          <a:blip r:embed="rId2"/>
          <a:stretch>
            <a:fillRect/>
          </a:stretch>
        </p:blipFill>
        <p:spPr>
          <a:xfrm>
            <a:off x="8820442" y="1377210"/>
            <a:ext cx="2581962" cy="2347237"/>
          </a:xfrm>
          <a:prstGeom prst="rect">
            <a:avLst/>
          </a:prstGeom>
        </p:spPr>
      </p:pic>
      <p:grpSp>
        <p:nvGrpSpPr>
          <p:cNvPr id="10" name="Groep 9"/>
          <p:cNvGrpSpPr/>
          <p:nvPr/>
        </p:nvGrpSpPr>
        <p:grpSpPr>
          <a:xfrm>
            <a:off x="467704" y="3900603"/>
            <a:ext cx="10934700" cy="2347239"/>
            <a:chOff x="467704" y="3900603"/>
            <a:chExt cx="10934700" cy="2347239"/>
          </a:xfrm>
        </p:grpSpPr>
        <p:sp>
          <p:nvSpPr>
            <p:cNvPr id="6" name="Rechthoek 5"/>
            <p:cNvSpPr/>
            <p:nvPr/>
          </p:nvSpPr>
          <p:spPr>
            <a:xfrm>
              <a:off x="467704" y="4216517"/>
              <a:ext cx="6993468" cy="2031325"/>
            </a:xfrm>
            <a:prstGeom prst="rect">
              <a:avLst/>
            </a:prstGeom>
          </p:spPr>
          <p:txBody>
            <a:bodyPr wrap="square">
              <a:spAutoFit/>
            </a:bodyPr>
            <a:lstStyle/>
            <a:p>
              <a:r>
                <a:rPr lang="en-GB" dirty="0" smtClean="0">
                  <a:latin typeface="+mj-lt"/>
                </a:rPr>
                <a:t>Next to the monitors at the patient bed side, many physiologic </a:t>
              </a:r>
              <a:r>
                <a:rPr lang="en-GB" dirty="0">
                  <a:latin typeface="+mj-lt"/>
                </a:rPr>
                <a:t>monitoring systems include a </a:t>
              </a:r>
              <a:r>
                <a:rPr lang="en-GB" b="1" dirty="0">
                  <a:solidFill>
                    <a:srgbClr val="7030A0"/>
                  </a:solidFill>
                  <a:latin typeface="+mj-lt"/>
                </a:rPr>
                <a:t>central station </a:t>
              </a:r>
              <a:r>
                <a:rPr lang="en-GB" dirty="0" smtClean="0">
                  <a:latin typeface="+mj-lt"/>
                </a:rPr>
                <a:t>capable of </a:t>
              </a:r>
              <a:r>
                <a:rPr lang="en-GB" dirty="0">
                  <a:latin typeface="+mj-lt"/>
                </a:rPr>
                <a:t>displaying ECG waveforms and other information from </a:t>
              </a:r>
              <a:r>
                <a:rPr lang="en-GB" dirty="0" smtClean="0">
                  <a:latin typeface="+mj-lt"/>
                </a:rPr>
                <a:t>any bedside </a:t>
              </a:r>
              <a:r>
                <a:rPr lang="en-GB" dirty="0">
                  <a:latin typeface="+mj-lt"/>
                </a:rPr>
                <a:t>within the </a:t>
              </a:r>
              <a:r>
                <a:rPr lang="en-GB" dirty="0" smtClean="0">
                  <a:latin typeface="+mj-lt"/>
                </a:rPr>
                <a:t>system/department. Many </a:t>
              </a:r>
              <a:r>
                <a:rPr lang="en-GB" dirty="0">
                  <a:latin typeface="+mj-lt"/>
                </a:rPr>
                <a:t>are equipped with </a:t>
              </a:r>
              <a:r>
                <a:rPr lang="en-GB" b="1" dirty="0" smtClean="0">
                  <a:solidFill>
                    <a:srgbClr val="7030A0"/>
                  </a:solidFill>
                  <a:latin typeface="+mj-lt"/>
                </a:rPr>
                <a:t>alarms</a:t>
              </a:r>
              <a:r>
                <a:rPr lang="en-GB" dirty="0" smtClean="0">
                  <a:latin typeface="+mj-lt"/>
                </a:rPr>
                <a:t> that </a:t>
              </a:r>
              <a:r>
                <a:rPr lang="en-GB" dirty="0">
                  <a:latin typeface="+mj-lt"/>
                </a:rPr>
                <a:t>are coordinated with those at the bedside monitor</a:t>
              </a:r>
              <a:r>
                <a:rPr lang="en-GB" dirty="0" smtClean="0">
                  <a:latin typeface="+mj-lt"/>
                </a:rPr>
                <a:t>. This allows a single nurse to monitor multiple patients at the same time. Central monitoring </a:t>
              </a:r>
              <a:r>
                <a:rPr lang="en-GB" dirty="0">
                  <a:latin typeface="+mj-lt"/>
                </a:rPr>
                <a:t>stations can receive signals from bedside</a:t>
              </a:r>
            </a:p>
            <a:p>
              <a:r>
                <a:rPr lang="en-GB" dirty="0">
                  <a:latin typeface="+mj-lt"/>
                </a:rPr>
                <a:t>monitors via cables </a:t>
              </a:r>
              <a:r>
                <a:rPr lang="en-GB" dirty="0" smtClean="0">
                  <a:latin typeface="+mj-lt"/>
                </a:rPr>
                <a:t>or wireless.</a:t>
              </a:r>
              <a:endParaRPr lang="en-GB" dirty="0">
                <a:latin typeface="+mj-lt"/>
              </a:endParaRPr>
            </a:p>
          </p:txBody>
        </p:sp>
        <p:pic>
          <p:nvPicPr>
            <p:cNvPr id="9" name="Afbeelding 8"/>
            <p:cNvPicPr>
              <a:picLocks noChangeAspect="1"/>
            </p:cNvPicPr>
            <p:nvPr/>
          </p:nvPicPr>
          <p:blipFill>
            <a:blip r:embed="rId3"/>
            <a:stretch>
              <a:fillRect/>
            </a:stretch>
          </p:blipFill>
          <p:spPr>
            <a:xfrm>
              <a:off x="8820442" y="3900603"/>
              <a:ext cx="2581962" cy="2347239"/>
            </a:xfrm>
            <a:prstGeom prst="rect">
              <a:avLst/>
            </a:prstGeom>
          </p:spPr>
        </p:pic>
      </p:grpSp>
      <p:sp>
        <p:nvSpPr>
          <p:cNvPr id="12" name="Rechthoek 11"/>
          <p:cNvSpPr/>
          <p:nvPr/>
        </p:nvSpPr>
        <p:spPr>
          <a:xfrm>
            <a:off x="467704" y="2627829"/>
            <a:ext cx="7056439" cy="1200329"/>
          </a:xfrm>
          <a:prstGeom prst="rect">
            <a:avLst/>
          </a:prstGeom>
        </p:spPr>
        <p:txBody>
          <a:bodyPr wrap="square">
            <a:spAutoFit/>
          </a:bodyPr>
          <a:lstStyle/>
          <a:p>
            <a:pPr lvl="0"/>
            <a:r>
              <a:rPr lang="en-GB" dirty="0">
                <a:solidFill>
                  <a:srgbClr val="000000"/>
                </a:solidFill>
                <a:latin typeface="Calibri Light" panose="020F0302020204030204"/>
              </a:rPr>
              <a:t>Physiological data are displayed continuously on a </a:t>
            </a:r>
            <a:r>
              <a:rPr lang="en-GB" dirty="0" smtClean="0">
                <a:solidFill>
                  <a:srgbClr val="000000"/>
                </a:solidFill>
                <a:latin typeface="Calibri Light" panose="020F0302020204030204"/>
              </a:rPr>
              <a:t>screen </a:t>
            </a:r>
            <a:r>
              <a:rPr lang="en-GB" dirty="0">
                <a:solidFill>
                  <a:srgbClr val="000000"/>
                </a:solidFill>
                <a:latin typeface="Calibri Light" panose="020F0302020204030204"/>
              </a:rPr>
              <a:t>as </a:t>
            </a:r>
            <a:r>
              <a:rPr lang="en-GB" dirty="0" smtClean="0">
                <a:solidFill>
                  <a:srgbClr val="000000"/>
                </a:solidFill>
                <a:latin typeface="Calibri Light" panose="020F0302020204030204"/>
              </a:rPr>
              <a:t>time signals. </a:t>
            </a:r>
            <a:r>
              <a:rPr lang="en-GB" dirty="0">
                <a:solidFill>
                  <a:srgbClr val="000000"/>
                </a:solidFill>
                <a:latin typeface="Calibri Light" panose="020F0302020204030204"/>
              </a:rPr>
              <a:t>They may be accompanied by </a:t>
            </a:r>
            <a:r>
              <a:rPr lang="en-GB" dirty="0" smtClean="0">
                <a:solidFill>
                  <a:srgbClr val="000000"/>
                </a:solidFill>
                <a:latin typeface="Calibri Light" panose="020F0302020204030204"/>
              </a:rPr>
              <a:t>numbers calculated from these signals, such </a:t>
            </a:r>
            <a:r>
              <a:rPr lang="en-GB" dirty="0">
                <a:solidFill>
                  <a:srgbClr val="000000"/>
                </a:solidFill>
                <a:latin typeface="Calibri Light" panose="020F0302020204030204"/>
              </a:rPr>
              <a:t>as maximum, minimum and average values, pulse and respiratory frequencies, and so on. </a:t>
            </a:r>
            <a:endParaRPr lang="en-US" dirty="0">
              <a:solidFill>
                <a:srgbClr val="000000"/>
              </a:solidFill>
              <a:latin typeface="Calibri Light" panose="020F0302020204030204"/>
            </a:endParaRPr>
          </a:p>
        </p:txBody>
      </p:sp>
    </p:spTree>
    <p:extLst>
      <p:ext uri="{BB962C8B-B14F-4D97-AF65-F5344CB8AC3E}">
        <p14:creationId xmlns:p14="http://schemas.microsoft.com/office/powerpoint/2010/main" val="195860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 ECG monitoring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ekstvak 7"/>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sp>
        <p:nvSpPr>
          <p:cNvPr id="3" name="Rechthoek 2"/>
          <p:cNvSpPr/>
          <p:nvPr/>
        </p:nvSpPr>
        <p:spPr>
          <a:xfrm>
            <a:off x="476249" y="1641181"/>
            <a:ext cx="6725270" cy="1569660"/>
          </a:xfrm>
          <a:prstGeom prst="rect">
            <a:avLst/>
          </a:prstGeom>
        </p:spPr>
        <p:txBody>
          <a:bodyPr wrap="square">
            <a:spAutoFit/>
          </a:bodyPr>
          <a:lstStyle/>
          <a:p>
            <a:r>
              <a:rPr lang="en-GB" sz="2000" b="1" dirty="0">
                <a:solidFill>
                  <a:srgbClr val="7030A0"/>
                </a:solidFill>
                <a:latin typeface="+mj-lt"/>
              </a:rPr>
              <a:t>ECG </a:t>
            </a:r>
            <a:r>
              <a:rPr lang="en-GB" sz="2000" b="1" dirty="0" smtClean="0">
                <a:solidFill>
                  <a:srgbClr val="7030A0"/>
                </a:solidFill>
                <a:latin typeface="+mj-lt"/>
              </a:rPr>
              <a:t>monitoring </a:t>
            </a:r>
          </a:p>
          <a:p>
            <a:endParaRPr lang="en-GB" sz="700" dirty="0">
              <a:latin typeface="+mj-lt"/>
            </a:endParaRPr>
          </a:p>
          <a:p>
            <a:r>
              <a:rPr lang="en-GB" sz="2000" dirty="0" smtClean="0">
                <a:latin typeface="+mj-lt"/>
              </a:rPr>
              <a:t>The skin surface ECG measures the electrical activity of the patient’s heart and reveals major changes in heart rate and cardiac rhythm, including ‘arrhythmias’ and ‘a-systole’. </a:t>
            </a:r>
          </a:p>
          <a:p>
            <a:endParaRPr lang="en-GB" sz="900" dirty="0">
              <a:latin typeface="+mj-lt"/>
            </a:endParaRPr>
          </a:p>
        </p:txBody>
      </p:sp>
      <p:sp>
        <p:nvSpPr>
          <p:cNvPr id="4" name="Rechthoek 3"/>
          <p:cNvSpPr/>
          <p:nvPr/>
        </p:nvSpPr>
        <p:spPr>
          <a:xfrm>
            <a:off x="7201519" y="5255582"/>
            <a:ext cx="4368985" cy="707886"/>
          </a:xfrm>
          <a:prstGeom prst="rect">
            <a:avLst/>
          </a:prstGeom>
          <a:solidFill>
            <a:schemeClr val="bg2"/>
          </a:solidFill>
          <a:ln>
            <a:solidFill>
              <a:srgbClr val="7030A0"/>
            </a:solidFill>
          </a:ln>
        </p:spPr>
        <p:txBody>
          <a:bodyPr wrap="square">
            <a:spAutoFit/>
          </a:bodyPr>
          <a:lstStyle/>
          <a:p>
            <a:pPr algn="ctr"/>
            <a:r>
              <a:rPr lang="en-GB" sz="2000" dirty="0" smtClean="0">
                <a:solidFill>
                  <a:srgbClr val="000000"/>
                </a:solidFill>
                <a:latin typeface="Calibri Light" panose="020F0302020204030204"/>
              </a:rPr>
              <a:t>Note: this relates to the use of the ECG for </a:t>
            </a:r>
            <a:r>
              <a:rPr lang="en-GB" sz="2000" b="1" dirty="0" smtClean="0">
                <a:solidFill>
                  <a:srgbClr val="7030A0"/>
                </a:solidFill>
                <a:latin typeface="Calibri Light" panose="020F0302020204030204"/>
              </a:rPr>
              <a:t>monitoring</a:t>
            </a:r>
            <a:r>
              <a:rPr lang="en-GB" sz="2000" dirty="0" smtClean="0">
                <a:solidFill>
                  <a:srgbClr val="000000"/>
                </a:solidFill>
                <a:latin typeface="Calibri Light" panose="020F0302020204030204"/>
              </a:rPr>
              <a:t> not for </a:t>
            </a:r>
            <a:r>
              <a:rPr lang="en-GB" sz="2000" b="1" dirty="0" smtClean="0">
                <a:solidFill>
                  <a:srgbClr val="7030A0"/>
                </a:solidFill>
                <a:latin typeface="Calibri Light" panose="020F0302020204030204"/>
              </a:rPr>
              <a:t>diagnosis</a:t>
            </a:r>
            <a:r>
              <a:rPr lang="en-GB" sz="2000" dirty="0" smtClean="0">
                <a:solidFill>
                  <a:srgbClr val="000000"/>
                </a:solidFill>
                <a:latin typeface="Calibri Light" panose="020F0302020204030204"/>
              </a:rPr>
              <a:t> !</a:t>
            </a:r>
            <a:endParaRPr lang="en-US" dirty="0"/>
          </a:p>
        </p:txBody>
      </p:sp>
      <p:pic>
        <p:nvPicPr>
          <p:cNvPr id="5" name="Afbeelding 4"/>
          <p:cNvPicPr>
            <a:picLocks noChangeAspect="1"/>
          </p:cNvPicPr>
          <p:nvPr/>
        </p:nvPicPr>
        <p:blipFill>
          <a:blip r:embed="rId2"/>
          <a:stretch>
            <a:fillRect/>
          </a:stretch>
        </p:blipFill>
        <p:spPr>
          <a:xfrm>
            <a:off x="7034884" y="1810879"/>
            <a:ext cx="4572918" cy="1422730"/>
          </a:xfrm>
          <a:prstGeom prst="rect">
            <a:avLst/>
          </a:prstGeom>
        </p:spPr>
      </p:pic>
      <p:sp>
        <p:nvSpPr>
          <p:cNvPr id="6" name="Rechthoek 5"/>
          <p:cNvSpPr/>
          <p:nvPr/>
        </p:nvSpPr>
        <p:spPr>
          <a:xfrm>
            <a:off x="476249" y="3391032"/>
            <a:ext cx="5856896" cy="2862322"/>
          </a:xfrm>
          <a:prstGeom prst="rect">
            <a:avLst/>
          </a:prstGeom>
        </p:spPr>
        <p:txBody>
          <a:bodyPr wrap="square">
            <a:spAutoFit/>
          </a:bodyPr>
          <a:lstStyle/>
          <a:p>
            <a:pPr lvl="0"/>
            <a:r>
              <a:rPr lang="en-GB" sz="2000" dirty="0">
                <a:solidFill>
                  <a:srgbClr val="000000"/>
                </a:solidFill>
                <a:latin typeface="Calibri Light" panose="020F0302020204030204"/>
              </a:rPr>
              <a:t>ECG disturbances can be caused by </a:t>
            </a:r>
            <a:r>
              <a:rPr lang="en-GB" sz="2000" b="1">
                <a:solidFill>
                  <a:srgbClr val="7030A0"/>
                </a:solidFill>
                <a:latin typeface="Calibri Light" panose="020F0302020204030204"/>
              </a:rPr>
              <a:t>changes</a:t>
            </a:r>
            <a:r>
              <a:rPr lang="en-GB" sz="2000">
                <a:solidFill>
                  <a:srgbClr val="000000"/>
                </a:solidFill>
                <a:latin typeface="Calibri Light" panose="020F0302020204030204"/>
              </a:rPr>
              <a:t> </a:t>
            </a:r>
            <a:r>
              <a:rPr lang="en-GB" sz="2000" smtClean="0">
                <a:solidFill>
                  <a:srgbClr val="000000"/>
                </a:solidFill>
                <a:latin typeface="Calibri Light" panose="020F0302020204030204"/>
              </a:rPr>
              <a:t>in: </a:t>
            </a:r>
            <a:endParaRPr lang="en-GB" sz="2000" dirty="0" smtClean="0">
              <a:solidFill>
                <a:srgbClr val="000000"/>
              </a:solidFill>
              <a:latin typeface="Calibri Light" panose="020F0302020204030204"/>
            </a:endParaRPr>
          </a:p>
          <a:p>
            <a:pPr marL="800100" lvl="1" indent="-342900">
              <a:buFont typeface="Arial" panose="020B0604020202020204" pitchFamily="34" charset="0"/>
              <a:buChar char="•"/>
            </a:pPr>
            <a:r>
              <a:rPr lang="en-GB" sz="2000" dirty="0" smtClean="0">
                <a:solidFill>
                  <a:srgbClr val="000000"/>
                </a:solidFill>
                <a:latin typeface="Calibri Light" panose="020F0302020204030204"/>
              </a:rPr>
              <a:t>electrolyte concentrations </a:t>
            </a:r>
          </a:p>
          <a:p>
            <a:pPr marL="800100" lvl="1" indent="-342900">
              <a:buFont typeface="Arial" panose="020B0604020202020204" pitchFamily="34" charset="0"/>
              <a:buChar char="•"/>
            </a:pPr>
            <a:r>
              <a:rPr lang="en-GB" sz="2000" dirty="0" smtClean="0">
                <a:solidFill>
                  <a:srgbClr val="000000"/>
                </a:solidFill>
                <a:latin typeface="Calibri Light" panose="020F0302020204030204"/>
              </a:rPr>
              <a:t>acid-base </a:t>
            </a:r>
            <a:r>
              <a:rPr lang="en-GB" sz="2000" dirty="0">
                <a:solidFill>
                  <a:srgbClr val="000000"/>
                </a:solidFill>
                <a:latin typeface="Calibri Light" panose="020F0302020204030204"/>
              </a:rPr>
              <a:t>balance, </a:t>
            </a:r>
            <a:endParaRPr lang="en-GB" sz="2000" dirty="0" smtClean="0">
              <a:solidFill>
                <a:srgbClr val="000000"/>
              </a:solidFill>
              <a:latin typeface="Calibri Light" panose="020F0302020204030204"/>
            </a:endParaRPr>
          </a:p>
          <a:p>
            <a:pPr marL="800100" lvl="1" indent="-342900">
              <a:buFont typeface="Arial" panose="020B0604020202020204" pitchFamily="34" charset="0"/>
              <a:buChar char="•"/>
            </a:pPr>
            <a:r>
              <a:rPr lang="en-GB" sz="2000" dirty="0" smtClean="0">
                <a:solidFill>
                  <a:srgbClr val="000000"/>
                </a:solidFill>
                <a:latin typeface="Calibri Light" panose="020F0302020204030204"/>
              </a:rPr>
              <a:t>increased </a:t>
            </a:r>
            <a:r>
              <a:rPr lang="en-GB" sz="2000" dirty="0">
                <a:solidFill>
                  <a:srgbClr val="000000"/>
                </a:solidFill>
                <a:latin typeface="Calibri Light" panose="020F0302020204030204"/>
              </a:rPr>
              <a:t>metabolic activity, </a:t>
            </a:r>
            <a:endParaRPr lang="en-GB" sz="2000" dirty="0" smtClean="0">
              <a:solidFill>
                <a:srgbClr val="000000"/>
              </a:solidFill>
              <a:latin typeface="Calibri Light" panose="020F0302020204030204"/>
            </a:endParaRPr>
          </a:p>
          <a:p>
            <a:pPr marL="800100" lvl="1" indent="-342900">
              <a:buFont typeface="Arial" panose="020B0604020202020204" pitchFamily="34" charset="0"/>
              <a:buChar char="•"/>
            </a:pPr>
            <a:r>
              <a:rPr lang="en-GB" sz="2000" dirty="0" smtClean="0">
                <a:solidFill>
                  <a:srgbClr val="000000"/>
                </a:solidFill>
                <a:latin typeface="Calibri Light" panose="020F0302020204030204"/>
              </a:rPr>
              <a:t>neurologic </a:t>
            </a:r>
            <a:r>
              <a:rPr lang="en-GB" sz="2000" dirty="0">
                <a:solidFill>
                  <a:srgbClr val="000000"/>
                </a:solidFill>
                <a:latin typeface="Calibri Light" panose="020F0302020204030204"/>
              </a:rPr>
              <a:t>changes, </a:t>
            </a:r>
            <a:endParaRPr lang="en-GB" sz="2000" dirty="0" smtClean="0">
              <a:solidFill>
                <a:srgbClr val="000000"/>
              </a:solidFill>
              <a:latin typeface="Calibri Light" panose="020F0302020204030204"/>
            </a:endParaRPr>
          </a:p>
          <a:p>
            <a:pPr marL="800100" lvl="1" indent="-342900">
              <a:buFont typeface="Arial" panose="020B0604020202020204" pitchFamily="34" charset="0"/>
              <a:buChar char="•"/>
            </a:pPr>
            <a:r>
              <a:rPr lang="en-GB" sz="2000" dirty="0" smtClean="0">
                <a:solidFill>
                  <a:srgbClr val="000000"/>
                </a:solidFill>
                <a:latin typeface="Calibri Light" panose="020F0302020204030204"/>
              </a:rPr>
              <a:t>hypoxemia</a:t>
            </a:r>
            <a:r>
              <a:rPr lang="en-GB" sz="2000" dirty="0">
                <a:solidFill>
                  <a:srgbClr val="000000"/>
                </a:solidFill>
                <a:latin typeface="Calibri Light" panose="020F0302020204030204"/>
              </a:rPr>
              <a:t>, </a:t>
            </a:r>
            <a:endParaRPr lang="en-GB" sz="2000" dirty="0" smtClean="0">
              <a:solidFill>
                <a:srgbClr val="000000"/>
              </a:solidFill>
              <a:latin typeface="Calibri Light" panose="020F0302020204030204"/>
            </a:endParaRPr>
          </a:p>
          <a:p>
            <a:pPr marL="800100" lvl="1" indent="-342900">
              <a:buFont typeface="Arial" panose="020B0604020202020204" pitchFamily="34" charset="0"/>
              <a:buChar char="•"/>
            </a:pPr>
            <a:r>
              <a:rPr lang="en-GB" sz="2000" dirty="0" smtClean="0">
                <a:solidFill>
                  <a:srgbClr val="000000"/>
                </a:solidFill>
                <a:latin typeface="Calibri Light" panose="020F0302020204030204"/>
              </a:rPr>
              <a:t>hypothermia</a:t>
            </a:r>
            <a:r>
              <a:rPr lang="en-GB" sz="2000" dirty="0">
                <a:solidFill>
                  <a:srgbClr val="000000"/>
                </a:solidFill>
                <a:latin typeface="Calibri Light" panose="020F0302020204030204"/>
              </a:rPr>
              <a:t>, </a:t>
            </a:r>
            <a:endParaRPr lang="en-GB" sz="2000" dirty="0" smtClean="0">
              <a:solidFill>
                <a:srgbClr val="000000"/>
              </a:solidFill>
              <a:latin typeface="Calibri Light" panose="020F0302020204030204"/>
            </a:endParaRPr>
          </a:p>
          <a:p>
            <a:pPr marL="800100" lvl="1" indent="-342900">
              <a:buFont typeface="Arial" panose="020B0604020202020204" pitchFamily="34" charset="0"/>
              <a:buChar char="•"/>
            </a:pPr>
            <a:r>
              <a:rPr lang="en-GB" sz="2000" dirty="0" smtClean="0">
                <a:solidFill>
                  <a:srgbClr val="000000"/>
                </a:solidFill>
                <a:latin typeface="Calibri Light" panose="020F0302020204030204"/>
              </a:rPr>
              <a:t>ischemia</a:t>
            </a:r>
            <a:r>
              <a:rPr lang="en-GB" sz="2000" dirty="0">
                <a:solidFill>
                  <a:srgbClr val="000000"/>
                </a:solidFill>
                <a:latin typeface="Calibri Light" panose="020F0302020204030204"/>
              </a:rPr>
              <a:t>, and </a:t>
            </a:r>
            <a:endParaRPr lang="en-GB" sz="2000" dirty="0" smtClean="0">
              <a:solidFill>
                <a:srgbClr val="000000"/>
              </a:solidFill>
              <a:latin typeface="Calibri Light" panose="020F0302020204030204"/>
            </a:endParaRPr>
          </a:p>
          <a:p>
            <a:pPr marL="800100" lvl="1" indent="-342900">
              <a:buFont typeface="Arial" panose="020B0604020202020204" pitchFamily="34" charset="0"/>
              <a:buChar char="•"/>
            </a:pPr>
            <a:r>
              <a:rPr lang="en-GB" sz="2000" dirty="0" smtClean="0">
                <a:solidFill>
                  <a:srgbClr val="000000"/>
                </a:solidFill>
                <a:latin typeface="Calibri Light" panose="020F0302020204030204"/>
              </a:rPr>
              <a:t>drug </a:t>
            </a:r>
            <a:r>
              <a:rPr lang="en-GB" sz="2000" dirty="0">
                <a:solidFill>
                  <a:srgbClr val="000000"/>
                </a:solidFill>
                <a:latin typeface="Calibri Light" panose="020F0302020204030204"/>
              </a:rPr>
              <a:t>reactions. </a:t>
            </a:r>
          </a:p>
        </p:txBody>
      </p:sp>
    </p:spTree>
    <p:extLst>
      <p:ext uri="{BB962C8B-B14F-4D97-AF65-F5344CB8AC3E}">
        <p14:creationId xmlns:p14="http://schemas.microsoft.com/office/powerpoint/2010/main" val="404081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8515351"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Principles: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Respiratory rate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ekstvak 7"/>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sp>
        <p:nvSpPr>
          <p:cNvPr id="10" name="Rechthoek 9"/>
          <p:cNvSpPr/>
          <p:nvPr/>
        </p:nvSpPr>
        <p:spPr>
          <a:xfrm>
            <a:off x="323008" y="1403236"/>
            <a:ext cx="6827503" cy="2585323"/>
          </a:xfrm>
          <a:prstGeom prst="rect">
            <a:avLst/>
          </a:prstGeom>
        </p:spPr>
        <p:txBody>
          <a:bodyPr wrap="square">
            <a:spAutoFit/>
          </a:bodyPr>
          <a:lstStyle/>
          <a:p>
            <a:r>
              <a:rPr lang="en-GB" dirty="0" smtClean="0">
                <a:latin typeface="+mj-lt"/>
              </a:rPr>
              <a:t>The </a:t>
            </a:r>
            <a:r>
              <a:rPr lang="en-GB" dirty="0">
                <a:latin typeface="+mj-lt"/>
              </a:rPr>
              <a:t>most common </a:t>
            </a:r>
            <a:r>
              <a:rPr lang="en-GB" dirty="0" smtClean="0">
                <a:latin typeface="+mj-lt"/>
              </a:rPr>
              <a:t>method</a:t>
            </a:r>
            <a:r>
              <a:rPr lang="en-GB" dirty="0">
                <a:solidFill>
                  <a:srgbClr val="000000"/>
                </a:solidFill>
                <a:latin typeface="+mj-lt"/>
              </a:rPr>
              <a:t> </a:t>
            </a:r>
            <a:r>
              <a:rPr lang="en-GB" dirty="0" smtClean="0">
                <a:solidFill>
                  <a:srgbClr val="000000"/>
                </a:solidFill>
                <a:latin typeface="+mj-lt"/>
              </a:rPr>
              <a:t>way to </a:t>
            </a:r>
            <a:r>
              <a:rPr lang="en-GB" dirty="0">
                <a:solidFill>
                  <a:srgbClr val="000000"/>
                </a:solidFill>
                <a:latin typeface="+mj-lt"/>
              </a:rPr>
              <a:t>measure respiratory </a:t>
            </a:r>
            <a:r>
              <a:rPr lang="en-GB" dirty="0" smtClean="0">
                <a:solidFill>
                  <a:srgbClr val="000000"/>
                </a:solidFill>
                <a:latin typeface="+mj-lt"/>
              </a:rPr>
              <a:t>rate is </a:t>
            </a:r>
            <a:r>
              <a:rPr lang="en-GB" b="1" dirty="0" smtClean="0">
                <a:solidFill>
                  <a:srgbClr val="7030A0"/>
                </a:solidFill>
                <a:latin typeface="+mj-lt"/>
              </a:rPr>
              <a:t>impedance pneumo-graphy</a:t>
            </a:r>
            <a:r>
              <a:rPr lang="en-GB" dirty="0" smtClean="0">
                <a:latin typeface="+mj-lt"/>
              </a:rPr>
              <a:t>. In </a:t>
            </a:r>
            <a:r>
              <a:rPr lang="en-GB" dirty="0">
                <a:latin typeface="+mj-lt"/>
              </a:rPr>
              <a:t>this </a:t>
            </a:r>
            <a:r>
              <a:rPr lang="en-GB" dirty="0" smtClean="0">
                <a:latin typeface="+mj-lt"/>
              </a:rPr>
              <a:t>method, </a:t>
            </a:r>
            <a:r>
              <a:rPr lang="en-GB" b="1" dirty="0" smtClean="0">
                <a:solidFill>
                  <a:srgbClr val="7030A0"/>
                </a:solidFill>
                <a:latin typeface="+mj-lt"/>
              </a:rPr>
              <a:t>high frequency, low </a:t>
            </a:r>
            <a:r>
              <a:rPr lang="en-GB" b="1" dirty="0">
                <a:solidFill>
                  <a:srgbClr val="7030A0"/>
                </a:solidFill>
                <a:latin typeface="+mj-lt"/>
              </a:rPr>
              <a:t>voltage ac signals</a:t>
            </a:r>
            <a:r>
              <a:rPr lang="en-GB" dirty="0">
                <a:latin typeface="+mj-lt"/>
              </a:rPr>
              <a:t> are applied across the chest through the </a:t>
            </a:r>
            <a:r>
              <a:rPr lang="en-GB" dirty="0" smtClean="0">
                <a:latin typeface="+mj-lt"/>
              </a:rPr>
              <a:t>(ECG) </a:t>
            </a:r>
            <a:r>
              <a:rPr lang="en-GB" dirty="0">
                <a:latin typeface="+mj-lt"/>
              </a:rPr>
              <a:t>electrodes and measure </a:t>
            </a:r>
            <a:r>
              <a:rPr lang="en-GB" b="1" dirty="0">
                <a:solidFill>
                  <a:srgbClr val="7030A0"/>
                </a:solidFill>
                <a:latin typeface="+mj-lt"/>
              </a:rPr>
              <a:t>the change in </a:t>
            </a:r>
            <a:r>
              <a:rPr lang="en-GB" b="1" dirty="0" smtClean="0">
                <a:solidFill>
                  <a:srgbClr val="7030A0"/>
                </a:solidFill>
                <a:latin typeface="+mj-lt"/>
              </a:rPr>
              <a:t>electrical impedance </a:t>
            </a:r>
            <a:r>
              <a:rPr lang="en-GB" dirty="0">
                <a:latin typeface="+mj-lt"/>
              </a:rPr>
              <a:t>as the chest expands and relaxes during respiration. Rib cage expansion and the movement of diaphragm contribute to this impedance change. </a:t>
            </a:r>
            <a:r>
              <a:rPr lang="en-GB" dirty="0" smtClean="0">
                <a:latin typeface="+mj-lt"/>
              </a:rPr>
              <a:t>The </a:t>
            </a:r>
            <a:r>
              <a:rPr lang="en-GB" dirty="0">
                <a:latin typeface="+mj-lt"/>
              </a:rPr>
              <a:t>change </a:t>
            </a:r>
            <a:r>
              <a:rPr lang="en-GB" dirty="0" smtClean="0">
                <a:latin typeface="+mj-lt"/>
              </a:rPr>
              <a:t>in impedance </a:t>
            </a:r>
            <a:r>
              <a:rPr lang="en-GB" dirty="0">
                <a:latin typeface="+mj-lt"/>
              </a:rPr>
              <a:t>creates a change in voltage across </a:t>
            </a:r>
            <a:r>
              <a:rPr lang="en-GB" dirty="0" smtClean="0">
                <a:latin typeface="+mj-lt"/>
              </a:rPr>
              <a:t>the signal</a:t>
            </a:r>
            <a:r>
              <a:rPr lang="en-GB" dirty="0">
                <a:latin typeface="+mj-lt"/>
              </a:rPr>
              <a:t>, which is interpreted as a breath </a:t>
            </a:r>
            <a:r>
              <a:rPr lang="en-GB" dirty="0" smtClean="0">
                <a:latin typeface="+mj-lt"/>
              </a:rPr>
              <a:t>and displayed </a:t>
            </a:r>
            <a:r>
              <a:rPr lang="en-GB" dirty="0">
                <a:latin typeface="+mj-lt"/>
              </a:rPr>
              <a:t>as a waveform and digital readout </a:t>
            </a:r>
            <a:r>
              <a:rPr lang="en-GB" dirty="0" smtClean="0">
                <a:latin typeface="+mj-lt"/>
              </a:rPr>
              <a:t>of the </a:t>
            </a:r>
            <a:r>
              <a:rPr lang="en-GB" dirty="0">
                <a:latin typeface="+mj-lt"/>
              </a:rPr>
              <a:t>respiratory rate. </a:t>
            </a:r>
            <a:endParaRPr lang="en-GB" dirty="0" smtClean="0">
              <a:latin typeface="+mj-lt"/>
            </a:endParaRPr>
          </a:p>
        </p:txBody>
      </p:sp>
      <p:sp>
        <p:nvSpPr>
          <p:cNvPr id="4" name="Rechthoek 3"/>
          <p:cNvSpPr/>
          <p:nvPr/>
        </p:nvSpPr>
        <p:spPr>
          <a:xfrm>
            <a:off x="323009" y="4226931"/>
            <a:ext cx="6827503" cy="1754326"/>
          </a:xfrm>
          <a:prstGeom prst="rect">
            <a:avLst/>
          </a:prstGeom>
        </p:spPr>
        <p:txBody>
          <a:bodyPr wrap="square">
            <a:spAutoFit/>
          </a:bodyPr>
          <a:lstStyle/>
          <a:p>
            <a:pPr lvl="0"/>
            <a:r>
              <a:rPr lang="en-GB" dirty="0" smtClean="0">
                <a:solidFill>
                  <a:srgbClr val="000000"/>
                </a:solidFill>
                <a:latin typeface="Calibri Light" panose="020F0302020204030204"/>
              </a:rPr>
              <a:t>Respiratory </a:t>
            </a:r>
            <a:r>
              <a:rPr lang="en-GB" dirty="0">
                <a:solidFill>
                  <a:srgbClr val="000000"/>
                </a:solidFill>
                <a:latin typeface="Calibri Light" panose="020F0302020204030204"/>
              </a:rPr>
              <a:t>rate is monitored on many </a:t>
            </a:r>
            <a:r>
              <a:rPr lang="en-GB" dirty="0" smtClean="0">
                <a:solidFill>
                  <a:srgbClr val="000000"/>
                </a:solidFill>
                <a:latin typeface="Calibri Light" panose="020F0302020204030204"/>
              </a:rPr>
              <a:t>patients. </a:t>
            </a:r>
            <a:r>
              <a:rPr lang="en-GB" b="1" dirty="0" smtClean="0">
                <a:solidFill>
                  <a:srgbClr val="7030A0"/>
                </a:solidFill>
                <a:latin typeface="Calibri Light" panose="020F0302020204030204"/>
              </a:rPr>
              <a:t>Neonatal</a:t>
            </a:r>
            <a:r>
              <a:rPr lang="en-GB" dirty="0" smtClean="0">
                <a:solidFill>
                  <a:srgbClr val="000000"/>
                </a:solidFill>
                <a:latin typeface="Calibri Light" panose="020F0302020204030204"/>
              </a:rPr>
              <a:t> </a:t>
            </a:r>
            <a:r>
              <a:rPr lang="en-GB" dirty="0">
                <a:solidFill>
                  <a:srgbClr val="000000"/>
                </a:solidFill>
                <a:latin typeface="Calibri Light" panose="020F0302020204030204"/>
              </a:rPr>
              <a:t>respiratory rate monitoring is used primarily to detect </a:t>
            </a:r>
            <a:r>
              <a:rPr lang="en-GB" b="1" dirty="0">
                <a:solidFill>
                  <a:srgbClr val="7030A0"/>
                </a:solidFill>
                <a:latin typeface="Calibri Light" panose="020F0302020204030204"/>
              </a:rPr>
              <a:t>apnea</a:t>
            </a:r>
            <a:r>
              <a:rPr lang="en-GB" dirty="0">
                <a:solidFill>
                  <a:srgbClr val="000000"/>
                </a:solidFill>
                <a:latin typeface="Calibri Light" panose="020F0302020204030204"/>
              </a:rPr>
              <a:t> (cessation of breathing), a condition to which premature and low-birth-weight infants are particularly susceptible. For this, the respiratory rate monitor includes an </a:t>
            </a:r>
            <a:r>
              <a:rPr lang="en-GB" b="1" dirty="0">
                <a:solidFill>
                  <a:srgbClr val="7030A0"/>
                </a:solidFill>
                <a:latin typeface="Calibri Light" panose="020F0302020204030204"/>
              </a:rPr>
              <a:t>apnea alarm </a:t>
            </a:r>
            <a:r>
              <a:rPr lang="en-GB" dirty="0">
                <a:solidFill>
                  <a:srgbClr val="000000"/>
                </a:solidFill>
                <a:latin typeface="Calibri Light" panose="020F0302020204030204"/>
              </a:rPr>
              <a:t>that is triggered if no breaths are detected over a period of time predetermined by the user. </a:t>
            </a:r>
            <a:endParaRPr lang="en-US" dirty="0">
              <a:solidFill>
                <a:srgbClr val="000000"/>
              </a:solidFill>
              <a:latin typeface="Calibri Light" panose="020F0302020204030204"/>
            </a:endParaRPr>
          </a:p>
        </p:txBody>
      </p:sp>
      <p:pic>
        <p:nvPicPr>
          <p:cNvPr id="16" name="Afbeelding 15"/>
          <p:cNvPicPr>
            <a:picLocks noChangeAspect="1"/>
          </p:cNvPicPr>
          <p:nvPr/>
        </p:nvPicPr>
        <p:blipFill>
          <a:blip r:embed="rId2"/>
          <a:stretch>
            <a:fillRect/>
          </a:stretch>
        </p:blipFill>
        <p:spPr>
          <a:xfrm>
            <a:off x="8457179" y="267280"/>
            <a:ext cx="3511413" cy="3290929"/>
          </a:xfrm>
          <a:prstGeom prst="rect">
            <a:avLst/>
          </a:prstGeom>
        </p:spPr>
      </p:pic>
      <p:pic>
        <p:nvPicPr>
          <p:cNvPr id="24" name="Afbeelding 23"/>
          <p:cNvPicPr>
            <a:picLocks noChangeAspect="1"/>
          </p:cNvPicPr>
          <p:nvPr/>
        </p:nvPicPr>
        <p:blipFill>
          <a:blip r:embed="rId3"/>
          <a:stretch>
            <a:fillRect/>
          </a:stretch>
        </p:blipFill>
        <p:spPr>
          <a:xfrm>
            <a:off x="7663071" y="3664798"/>
            <a:ext cx="4180438" cy="2669590"/>
          </a:xfrm>
          <a:prstGeom prst="rect">
            <a:avLst/>
          </a:prstGeom>
        </p:spPr>
      </p:pic>
    </p:spTree>
    <p:extLst>
      <p:ext uri="{BB962C8B-B14F-4D97-AF65-F5344CB8AC3E}">
        <p14:creationId xmlns:p14="http://schemas.microsoft.com/office/powerpoint/2010/main" val="14495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rotWithShape="1">
          <a:blip r:embed="rId2" cstate="screen">
            <a:extLst>
              <a:ext uri="{28A0092B-C50C-407E-A947-70E740481C1C}">
                <a14:useLocalDpi xmlns:a14="http://schemas.microsoft.com/office/drawing/2010/main"/>
              </a:ext>
            </a:extLst>
          </a:blip>
          <a:srcRect t="6310" b="4492"/>
          <a:stretch/>
        </p:blipFill>
        <p:spPr>
          <a:xfrm>
            <a:off x="680748" y="3565242"/>
            <a:ext cx="3046425" cy="2717318"/>
          </a:xfrm>
          <a:prstGeom prst="rect">
            <a:avLst/>
          </a:prstGeom>
        </p:spPr>
      </p:pic>
      <p:sp>
        <p:nvSpPr>
          <p:cNvPr id="2" name="Titel 1"/>
          <p:cNvSpPr>
            <a:spLocks noGrp="1"/>
          </p:cNvSpPr>
          <p:nvPr>
            <p:ph type="title" idx="4294967295"/>
          </p:nvPr>
        </p:nvSpPr>
        <p:spPr>
          <a:xfrm>
            <a:off x="476249" y="440796"/>
            <a:ext cx="9949899"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 Blood Pressure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ekstvak 7"/>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sp>
        <p:nvSpPr>
          <p:cNvPr id="6" name="Rechthoek 5"/>
          <p:cNvSpPr/>
          <p:nvPr/>
        </p:nvSpPr>
        <p:spPr>
          <a:xfrm>
            <a:off x="412130" y="1455840"/>
            <a:ext cx="4531679" cy="1938992"/>
          </a:xfrm>
          <a:prstGeom prst="rect">
            <a:avLst/>
          </a:prstGeom>
        </p:spPr>
        <p:txBody>
          <a:bodyPr wrap="square">
            <a:spAutoFit/>
          </a:bodyPr>
          <a:lstStyle/>
          <a:p>
            <a:r>
              <a:rPr lang="en-US" dirty="0" smtClean="0">
                <a:latin typeface="+mj-lt"/>
              </a:rPr>
              <a:t>Blood </a:t>
            </a:r>
            <a:r>
              <a:rPr lang="en-US" dirty="0">
                <a:latin typeface="+mj-lt"/>
              </a:rPr>
              <a:t>pressure is the pressure exerted by the blood against the walls of the blood </a:t>
            </a:r>
            <a:r>
              <a:rPr lang="en-US" dirty="0" smtClean="0">
                <a:latin typeface="+mj-lt"/>
              </a:rPr>
              <a:t>vessels. Blood pressure measurement indicates the status of the patient’s </a:t>
            </a:r>
            <a:r>
              <a:rPr lang="en-US" b="1" dirty="0" smtClean="0">
                <a:solidFill>
                  <a:srgbClr val="7030A0"/>
                </a:solidFill>
                <a:latin typeface="+mj-lt"/>
              </a:rPr>
              <a:t>overall cardiac condition</a:t>
            </a:r>
            <a:r>
              <a:rPr lang="en-US" dirty="0" smtClean="0">
                <a:latin typeface="+mj-lt"/>
              </a:rPr>
              <a:t>.</a:t>
            </a:r>
          </a:p>
          <a:p>
            <a:r>
              <a:rPr lang="en-US" sz="1100" dirty="0" smtClean="0">
                <a:latin typeface="+mj-lt"/>
              </a:rPr>
              <a:t> </a:t>
            </a:r>
            <a:r>
              <a:rPr lang="en-GB" sz="1000" dirty="0">
                <a:latin typeface="+mj-lt"/>
              </a:rPr>
              <a:t/>
            </a:r>
            <a:br>
              <a:rPr lang="en-GB" sz="1000" dirty="0">
                <a:latin typeface="+mj-lt"/>
              </a:rPr>
            </a:br>
            <a:r>
              <a:rPr lang="en-GB" dirty="0" smtClean="0">
                <a:latin typeface="+mj-lt"/>
              </a:rPr>
              <a:t>Cuff </a:t>
            </a:r>
            <a:r>
              <a:rPr lang="en-GB" dirty="0">
                <a:latin typeface="+mj-lt"/>
              </a:rPr>
              <a:t>size, </a:t>
            </a:r>
            <a:r>
              <a:rPr lang="en-GB" dirty="0" smtClean="0">
                <a:latin typeface="+mj-lt"/>
              </a:rPr>
              <a:t>cuff </a:t>
            </a:r>
            <a:r>
              <a:rPr lang="en-GB" dirty="0">
                <a:latin typeface="+mj-lt"/>
              </a:rPr>
              <a:t>placement, and </a:t>
            </a:r>
            <a:r>
              <a:rPr lang="en-GB" dirty="0" smtClean="0">
                <a:latin typeface="+mj-lt"/>
              </a:rPr>
              <a:t>artefacts </a:t>
            </a:r>
            <a:r>
              <a:rPr lang="en-GB" dirty="0">
                <a:latin typeface="+mj-lt"/>
              </a:rPr>
              <a:t>are affecting accurate measurement of NIBP</a:t>
            </a:r>
            <a:r>
              <a:rPr lang="en-GB" dirty="0" smtClean="0">
                <a:latin typeface="+mj-lt"/>
              </a:rPr>
              <a:t>.</a:t>
            </a:r>
            <a:endParaRPr lang="en-US" dirty="0">
              <a:latin typeface="+mj-lt"/>
            </a:endParaRPr>
          </a:p>
        </p:txBody>
      </p:sp>
      <p:grpSp>
        <p:nvGrpSpPr>
          <p:cNvPr id="14" name="Groep 13"/>
          <p:cNvGrpSpPr/>
          <p:nvPr/>
        </p:nvGrpSpPr>
        <p:grpSpPr>
          <a:xfrm>
            <a:off x="5451198" y="1679446"/>
            <a:ext cx="6520056" cy="4307411"/>
            <a:chOff x="5000882" y="1640716"/>
            <a:chExt cx="6520056" cy="4307411"/>
          </a:xfrm>
        </p:grpSpPr>
        <p:pic>
          <p:nvPicPr>
            <p:cNvPr id="4" name="Afbeelding 3"/>
            <p:cNvPicPr>
              <a:picLocks noChangeAspect="1"/>
            </p:cNvPicPr>
            <p:nvPr/>
          </p:nvPicPr>
          <p:blipFill>
            <a:blip r:embed="rId3"/>
            <a:stretch>
              <a:fillRect/>
            </a:stretch>
          </p:blipFill>
          <p:spPr>
            <a:xfrm>
              <a:off x="5000882" y="1640716"/>
              <a:ext cx="6520056" cy="4307411"/>
            </a:xfrm>
            <a:prstGeom prst="rect">
              <a:avLst/>
            </a:prstGeom>
          </p:spPr>
        </p:pic>
        <p:sp>
          <p:nvSpPr>
            <p:cNvPr id="12" name="Rechthoek 11"/>
            <p:cNvSpPr/>
            <p:nvPr/>
          </p:nvSpPr>
          <p:spPr>
            <a:xfrm>
              <a:off x="6708618" y="2525917"/>
              <a:ext cx="706170" cy="26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Tekstvak 12"/>
            <p:cNvSpPr txBox="1"/>
            <p:nvPr/>
          </p:nvSpPr>
          <p:spPr>
            <a:xfrm>
              <a:off x="6636189" y="2487915"/>
              <a:ext cx="551754" cy="369332"/>
            </a:xfrm>
            <a:prstGeom prst="rect">
              <a:avLst/>
            </a:prstGeom>
            <a:noFill/>
          </p:spPr>
          <p:txBody>
            <a:bodyPr wrap="none" rtlCol="0">
              <a:spAutoFit/>
            </a:bodyPr>
            <a:lstStyle/>
            <a:p>
              <a:r>
                <a:rPr lang="en-US" b="1" dirty="0" smtClean="0">
                  <a:solidFill>
                    <a:srgbClr val="7030A0"/>
                  </a:solidFill>
                </a:rPr>
                <a:t>cuff</a:t>
              </a:r>
              <a:endParaRPr lang="en-US" b="1" dirty="0">
                <a:solidFill>
                  <a:srgbClr val="7030A0"/>
                </a:solidFill>
              </a:endParaRPr>
            </a:p>
          </p:txBody>
        </p:sp>
      </p:grpSp>
    </p:spTree>
    <p:extLst>
      <p:ext uri="{BB962C8B-B14F-4D97-AF65-F5344CB8AC3E}">
        <p14:creationId xmlns:p14="http://schemas.microsoft.com/office/powerpoint/2010/main" val="98167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11333251"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 Invasive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Blood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Pressure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ekstvak 7"/>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sp>
        <p:nvSpPr>
          <p:cNvPr id="6" name="Rechthoek 5"/>
          <p:cNvSpPr/>
          <p:nvPr/>
        </p:nvSpPr>
        <p:spPr>
          <a:xfrm>
            <a:off x="467704" y="1368815"/>
            <a:ext cx="4439855" cy="3000821"/>
          </a:xfrm>
          <a:prstGeom prst="rect">
            <a:avLst/>
          </a:prstGeom>
        </p:spPr>
        <p:txBody>
          <a:bodyPr wrap="square">
            <a:spAutoFit/>
          </a:bodyPr>
          <a:lstStyle/>
          <a:p>
            <a:r>
              <a:rPr lang="en-GB" dirty="0" smtClean="0">
                <a:latin typeface="+mj-lt"/>
              </a:rPr>
              <a:t>IBP </a:t>
            </a:r>
            <a:r>
              <a:rPr lang="en-GB" dirty="0">
                <a:latin typeface="+mj-lt"/>
              </a:rPr>
              <a:t>is measured by a </a:t>
            </a:r>
            <a:r>
              <a:rPr lang="en-GB" b="1" dirty="0">
                <a:solidFill>
                  <a:srgbClr val="7030A0"/>
                </a:solidFill>
                <a:latin typeface="+mj-lt"/>
              </a:rPr>
              <a:t>catheter</a:t>
            </a:r>
            <a:r>
              <a:rPr lang="en-GB" dirty="0">
                <a:latin typeface="+mj-lt"/>
              </a:rPr>
              <a:t> inserted directly into the circulatory </a:t>
            </a:r>
            <a:r>
              <a:rPr lang="en-GB" dirty="0" smtClean="0">
                <a:latin typeface="+mj-lt"/>
              </a:rPr>
              <a:t>system. In </a:t>
            </a:r>
            <a:r>
              <a:rPr lang="en-GB" dirty="0">
                <a:latin typeface="+mj-lt"/>
              </a:rPr>
              <a:t>neonates, the catheter is typically inserted directly into the </a:t>
            </a:r>
            <a:r>
              <a:rPr lang="en-GB" b="1" dirty="0">
                <a:solidFill>
                  <a:srgbClr val="7030A0"/>
                </a:solidFill>
                <a:latin typeface="+mj-lt"/>
              </a:rPr>
              <a:t>umbilical vein</a:t>
            </a:r>
            <a:r>
              <a:rPr lang="en-GB" dirty="0">
                <a:latin typeface="+mj-lt"/>
              </a:rPr>
              <a:t>. </a:t>
            </a:r>
            <a:endParaRPr lang="en-GB" dirty="0" smtClean="0">
              <a:latin typeface="+mj-lt"/>
            </a:endParaRPr>
          </a:p>
          <a:p>
            <a:endParaRPr lang="en-GB" sz="900" dirty="0">
              <a:latin typeface="+mj-lt"/>
            </a:endParaRPr>
          </a:p>
          <a:p>
            <a:r>
              <a:rPr lang="en-GB" dirty="0" smtClean="0">
                <a:latin typeface="+mj-lt"/>
              </a:rPr>
              <a:t>A </a:t>
            </a:r>
            <a:r>
              <a:rPr lang="en-GB" dirty="0">
                <a:latin typeface="+mj-lt"/>
              </a:rPr>
              <a:t>pressure transducer connected to the catheter converts the mechanical force exerted by the blood into an electrical signal, which is displayed graphically as pressure versus time on a monitor screen or numerically on a meter or digital display</a:t>
            </a:r>
            <a:r>
              <a:rPr lang="en-GB" dirty="0" smtClean="0">
                <a:latin typeface="+mj-lt"/>
              </a:rPr>
              <a:t>.</a:t>
            </a:r>
          </a:p>
        </p:txBody>
      </p:sp>
      <p:pic>
        <p:nvPicPr>
          <p:cNvPr id="21" name="Afbeelding 20"/>
          <p:cNvPicPr>
            <a:picLocks noChangeAspect="1"/>
          </p:cNvPicPr>
          <p:nvPr/>
        </p:nvPicPr>
        <p:blipFill>
          <a:blip r:embed="rId2"/>
          <a:stretch>
            <a:fillRect/>
          </a:stretch>
        </p:blipFill>
        <p:spPr>
          <a:xfrm>
            <a:off x="5070646" y="1575202"/>
            <a:ext cx="6957515" cy="4298409"/>
          </a:xfrm>
          <a:prstGeom prst="rect">
            <a:avLst/>
          </a:prstGeom>
        </p:spPr>
      </p:pic>
      <p:pic>
        <p:nvPicPr>
          <p:cNvPr id="3" name="Afbeelding 2"/>
          <p:cNvPicPr>
            <a:picLocks noChangeAspect="1"/>
          </p:cNvPicPr>
          <p:nvPr/>
        </p:nvPicPr>
        <p:blipFill>
          <a:blip r:embed="rId3"/>
          <a:stretch>
            <a:fillRect/>
          </a:stretch>
        </p:blipFill>
        <p:spPr>
          <a:xfrm>
            <a:off x="772503" y="4483874"/>
            <a:ext cx="3333829" cy="1780892"/>
          </a:xfrm>
          <a:prstGeom prst="rect">
            <a:avLst/>
          </a:prstGeom>
        </p:spPr>
      </p:pic>
    </p:spTree>
    <p:extLst>
      <p:ext uri="{BB962C8B-B14F-4D97-AF65-F5344CB8AC3E}">
        <p14:creationId xmlns:p14="http://schemas.microsoft.com/office/powerpoint/2010/main" val="143171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 ETCO2</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ekstvak 7"/>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sp>
        <p:nvSpPr>
          <p:cNvPr id="5" name="Rechthoek 4"/>
          <p:cNvSpPr/>
          <p:nvPr/>
        </p:nvSpPr>
        <p:spPr>
          <a:xfrm>
            <a:off x="412130" y="1658095"/>
            <a:ext cx="7244413" cy="2716128"/>
          </a:xfrm>
          <a:prstGeom prst="rect">
            <a:avLst/>
          </a:prstGeom>
        </p:spPr>
        <p:txBody>
          <a:bodyPr wrap="square">
            <a:spAutoFit/>
          </a:bodyPr>
          <a:lstStyle/>
          <a:p>
            <a:r>
              <a:rPr lang="en-GB" sz="2000" dirty="0" smtClean="0">
                <a:latin typeface="+mj-lt"/>
              </a:rPr>
              <a:t>is </a:t>
            </a:r>
            <a:r>
              <a:rPr lang="en-GB" sz="2000" dirty="0">
                <a:latin typeface="+mj-lt"/>
              </a:rPr>
              <a:t>the </a:t>
            </a:r>
            <a:r>
              <a:rPr lang="en-GB" sz="2000" b="1" dirty="0" smtClean="0">
                <a:solidFill>
                  <a:srgbClr val="7030A0"/>
                </a:solidFill>
                <a:latin typeface="+mj-lt"/>
              </a:rPr>
              <a:t>maximal </a:t>
            </a:r>
            <a:r>
              <a:rPr lang="en-GB" sz="2000" b="1" dirty="0">
                <a:solidFill>
                  <a:srgbClr val="7030A0"/>
                </a:solidFill>
                <a:latin typeface="+mj-lt"/>
              </a:rPr>
              <a:t>concentration of carbon dioxide </a:t>
            </a:r>
            <a:r>
              <a:rPr lang="en-GB" sz="2000" dirty="0">
                <a:latin typeface="+mj-lt"/>
              </a:rPr>
              <a:t>(CO2) at the end of an exhaled breath, which is expressed as a percentage of </a:t>
            </a:r>
            <a:r>
              <a:rPr lang="en-GB" sz="2000" dirty="0" smtClean="0">
                <a:latin typeface="+mj-lt"/>
              </a:rPr>
              <a:t>CO2. </a:t>
            </a:r>
          </a:p>
          <a:p>
            <a:r>
              <a:rPr lang="en-GB" sz="2000" dirty="0" smtClean="0">
                <a:latin typeface="+mj-lt"/>
              </a:rPr>
              <a:t>The </a:t>
            </a:r>
            <a:r>
              <a:rPr lang="en-GB" sz="2000" dirty="0">
                <a:latin typeface="+mj-lt"/>
              </a:rPr>
              <a:t>normal values are </a:t>
            </a:r>
            <a:r>
              <a:rPr lang="en-GB" sz="2000" b="1" dirty="0">
                <a:solidFill>
                  <a:srgbClr val="7030A0"/>
                </a:solidFill>
                <a:latin typeface="+mj-lt"/>
              </a:rPr>
              <a:t>5% to 6% </a:t>
            </a:r>
            <a:r>
              <a:rPr lang="en-GB" sz="2000" b="1" dirty="0" smtClean="0">
                <a:solidFill>
                  <a:srgbClr val="7030A0"/>
                </a:solidFill>
                <a:latin typeface="+mj-lt"/>
              </a:rPr>
              <a:t>CO2</a:t>
            </a:r>
            <a:r>
              <a:rPr lang="en-GB" sz="2000" dirty="0" smtClean="0">
                <a:latin typeface="+mj-lt"/>
              </a:rPr>
              <a:t>.</a:t>
            </a:r>
          </a:p>
          <a:p>
            <a:endParaRPr lang="en-GB" sz="1050" dirty="0" smtClean="0">
              <a:latin typeface="+mj-lt"/>
            </a:endParaRPr>
          </a:p>
          <a:p>
            <a:r>
              <a:rPr lang="en-GB" sz="2000" dirty="0" smtClean="0">
                <a:latin typeface="+mj-lt"/>
              </a:rPr>
              <a:t>CO2 measurement (capnography) work </a:t>
            </a:r>
            <a:r>
              <a:rPr lang="en-GB" sz="2000" dirty="0">
                <a:latin typeface="+mj-lt"/>
              </a:rPr>
              <a:t>on the principle that </a:t>
            </a:r>
            <a:r>
              <a:rPr lang="en-GB" sz="2000" b="1" dirty="0" smtClean="0">
                <a:solidFill>
                  <a:srgbClr val="7030A0"/>
                </a:solidFill>
                <a:latin typeface="+mj-lt"/>
              </a:rPr>
              <a:t>CO2 </a:t>
            </a:r>
            <a:r>
              <a:rPr lang="en-GB" sz="2000" b="1" dirty="0">
                <a:solidFill>
                  <a:srgbClr val="7030A0"/>
                </a:solidFill>
                <a:latin typeface="+mj-lt"/>
              </a:rPr>
              <a:t>absorbs infrared radiation</a:t>
            </a:r>
            <a:r>
              <a:rPr lang="en-GB" sz="2000" dirty="0">
                <a:latin typeface="+mj-lt"/>
              </a:rPr>
              <a:t>. A beam of infrared light is passed across the gas sample to fall on a sensor. The presence of </a:t>
            </a:r>
            <a:r>
              <a:rPr lang="en-GB" sz="2000" dirty="0" smtClean="0">
                <a:latin typeface="+mj-lt"/>
              </a:rPr>
              <a:t>CO2 </a:t>
            </a:r>
            <a:r>
              <a:rPr lang="en-GB" sz="2000" dirty="0">
                <a:latin typeface="+mj-lt"/>
              </a:rPr>
              <a:t>in the gas leads to a reduction in the amount of light falling on the sensor, which changes the voltage in a circuit. </a:t>
            </a:r>
            <a:endParaRPr lang="en-US" sz="2000" dirty="0">
              <a:latin typeface="+mj-lt"/>
            </a:endParaRPr>
          </a:p>
        </p:txBody>
      </p:sp>
      <p:pic>
        <p:nvPicPr>
          <p:cNvPr id="6" name="Afbeelding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00557" y="1658095"/>
            <a:ext cx="3496581" cy="3419611"/>
          </a:xfrm>
          <a:prstGeom prst="rect">
            <a:avLst/>
          </a:prstGeom>
        </p:spPr>
      </p:pic>
    </p:spTree>
    <p:extLst>
      <p:ext uri="{BB962C8B-B14F-4D97-AF65-F5344CB8AC3E}">
        <p14:creationId xmlns:p14="http://schemas.microsoft.com/office/powerpoint/2010/main" val="2803670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7533217"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  SvO2</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ekstvak 7"/>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2017 </a:t>
            </a:r>
            <a:endParaRPr lang="en-GB" sz="1200" dirty="0"/>
          </a:p>
        </p:txBody>
      </p:sp>
      <p:sp>
        <p:nvSpPr>
          <p:cNvPr id="9"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Physiological Monitor</a:t>
            </a:r>
            <a:endParaRPr lang="en-GB" sz="2000" dirty="0"/>
          </a:p>
        </p:txBody>
      </p:sp>
      <p:sp>
        <p:nvSpPr>
          <p:cNvPr id="4" name="Rechthoek 3"/>
          <p:cNvSpPr/>
          <p:nvPr/>
        </p:nvSpPr>
        <p:spPr>
          <a:xfrm>
            <a:off x="349729" y="1384643"/>
            <a:ext cx="11339983" cy="1015663"/>
          </a:xfrm>
          <a:prstGeom prst="rect">
            <a:avLst/>
          </a:prstGeom>
        </p:spPr>
        <p:txBody>
          <a:bodyPr wrap="square">
            <a:spAutoFit/>
          </a:bodyPr>
          <a:lstStyle/>
          <a:p>
            <a:r>
              <a:rPr lang="en-GB" sz="2000" b="1" dirty="0" smtClean="0">
                <a:solidFill>
                  <a:srgbClr val="7030A0"/>
                </a:solidFill>
                <a:latin typeface="+mj-lt"/>
              </a:rPr>
              <a:t>Mixed </a:t>
            </a:r>
            <a:r>
              <a:rPr lang="en-GB" sz="2000" b="1" dirty="0">
                <a:solidFill>
                  <a:srgbClr val="7030A0"/>
                </a:solidFill>
                <a:latin typeface="+mj-lt"/>
              </a:rPr>
              <a:t>venous oxygen saturation </a:t>
            </a:r>
            <a:r>
              <a:rPr lang="en-GB" sz="2000" dirty="0">
                <a:latin typeface="+mj-lt"/>
              </a:rPr>
              <a:t>(SvO2) is the percentage of oxygen bound to hemoglobin in blood </a:t>
            </a:r>
            <a:r>
              <a:rPr lang="en-GB" sz="2000" b="1" dirty="0">
                <a:solidFill>
                  <a:srgbClr val="7030A0"/>
                </a:solidFill>
                <a:latin typeface="+mj-lt"/>
              </a:rPr>
              <a:t>returning to the right side of the heart</a:t>
            </a:r>
            <a:r>
              <a:rPr lang="en-GB" sz="2000" dirty="0">
                <a:latin typeface="+mj-lt"/>
              </a:rPr>
              <a:t>. </a:t>
            </a:r>
            <a:r>
              <a:rPr lang="en-GB" sz="2000" dirty="0" smtClean="0">
                <a:latin typeface="+mj-lt"/>
              </a:rPr>
              <a:t>It is measured from a blood sample that is drawn with a catheter from the pulmonary artery</a:t>
            </a:r>
            <a:r>
              <a:rPr lang="en-GB" sz="2000" dirty="0">
                <a:latin typeface="+mj-lt"/>
              </a:rPr>
              <a:t>. SvO2 </a:t>
            </a:r>
            <a:r>
              <a:rPr lang="en-GB" sz="2000" dirty="0" smtClean="0">
                <a:latin typeface="+mj-lt"/>
              </a:rPr>
              <a:t>reflects </a:t>
            </a:r>
            <a:r>
              <a:rPr lang="en-GB" sz="2000" dirty="0">
                <a:latin typeface="+mj-lt"/>
              </a:rPr>
              <a:t>the amount of oxygen "left over" after the tissues remove what they need. </a:t>
            </a:r>
          </a:p>
        </p:txBody>
      </p:sp>
      <p:sp>
        <p:nvSpPr>
          <p:cNvPr id="5" name="Rechthoek 4"/>
          <p:cNvSpPr/>
          <p:nvPr/>
        </p:nvSpPr>
        <p:spPr>
          <a:xfrm>
            <a:off x="344746" y="2500114"/>
            <a:ext cx="6155616" cy="3477875"/>
          </a:xfrm>
          <a:prstGeom prst="rect">
            <a:avLst/>
          </a:prstGeom>
        </p:spPr>
        <p:txBody>
          <a:bodyPr wrap="square">
            <a:spAutoFit/>
          </a:bodyPr>
          <a:lstStyle/>
          <a:p>
            <a:pPr lvl="0"/>
            <a:r>
              <a:rPr lang="en-GB" sz="2000" dirty="0">
                <a:solidFill>
                  <a:srgbClr val="000000"/>
                </a:solidFill>
                <a:latin typeface="Calibri Light" panose="020F0302020204030204"/>
              </a:rPr>
              <a:t>Mixed venous oxygen saturation (SvO2) can help to determine whether the cardiac output and oxygen delivery is high enough to meet a patient's needs.  It can be very useful if measured before and after changes are made to cardiac medications or mechanical ventilation, particularly in unstable patients.</a:t>
            </a:r>
          </a:p>
          <a:p>
            <a:pPr lvl="0"/>
            <a:endParaRPr lang="en-GB" sz="2000" dirty="0">
              <a:solidFill>
                <a:srgbClr val="000000"/>
              </a:solidFill>
              <a:latin typeface="Calibri Light" panose="020F0302020204030204"/>
            </a:endParaRPr>
          </a:p>
          <a:p>
            <a:pPr lvl="0"/>
            <a:r>
              <a:rPr lang="en-GB" sz="2000" b="1" dirty="0">
                <a:solidFill>
                  <a:srgbClr val="7030A0"/>
                </a:solidFill>
                <a:latin typeface="Calibri Light" panose="020F0302020204030204"/>
              </a:rPr>
              <a:t>Normal SvO2 is 60-80%.</a:t>
            </a:r>
          </a:p>
          <a:p>
            <a:pPr lvl="0"/>
            <a:endParaRPr lang="en-GB" sz="2000" dirty="0">
              <a:solidFill>
                <a:srgbClr val="000000"/>
              </a:solidFill>
              <a:latin typeface="Calibri Light" panose="020F0302020204030204"/>
            </a:endParaRPr>
          </a:p>
          <a:p>
            <a:pPr lvl="0"/>
            <a:r>
              <a:rPr lang="en-GB" sz="2000" dirty="0">
                <a:solidFill>
                  <a:srgbClr val="000000"/>
                </a:solidFill>
                <a:latin typeface="Calibri Light" panose="020F0302020204030204"/>
              </a:rPr>
              <a:t> SvO2 is most commonly monitored for </a:t>
            </a:r>
            <a:r>
              <a:rPr lang="en-GB" sz="2000" b="1" dirty="0">
                <a:solidFill>
                  <a:srgbClr val="7030A0"/>
                </a:solidFill>
                <a:latin typeface="Calibri Light" panose="020F0302020204030204"/>
              </a:rPr>
              <a:t>very critically ill </a:t>
            </a:r>
            <a:r>
              <a:rPr lang="en-GB" sz="2000" dirty="0">
                <a:solidFill>
                  <a:srgbClr val="000000"/>
                </a:solidFill>
                <a:latin typeface="Calibri Light" panose="020F0302020204030204"/>
              </a:rPr>
              <a:t>patients and trauma patients</a:t>
            </a:r>
            <a:endParaRPr lang="en-US" sz="2000" dirty="0">
              <a:solidFill>
                <a:srgbClr val="000000"/>
              </a:solidFill>
              <a:latin typeface="Calibri Light" panose="020F0302020204030204"/>
            </a:endParaRPr>
          </a:p>
        </p:txBody>
      </p:sp>
      <p:pic>
        <p:nvPicPr>
          <p:cNvPr id="6" name="Afbeelding 5"/>
          <p:cNvPicPr>
            <a:picLocks noChangeAspect="1"/>
          </p:cNvPicPr>
          <p:nvPr/>
        </p:nvPicPr>
        <p:blipFill rotWithShape="1">
          <a:blip r:embed="rId2" cstate="screen">
            <a:extLst>
              <a:ext uri="{28A0092B-C50C-407E-A947-70E740481C1C}">
                <a14:useLocalDpi xmlns:a14="http://schemas.microsoft.com/office/drawing/2010/main"/>
              </a:ext>
            </a:extLst>
          </a:blip>
          <a:srcRect l="7382" t="9676" b="3559"/>
          <a:stretch/>
        </p:blipFill>
        <p:spPr>
          <a:xfrm>
            <a:off x="6851527" y="2500115"/>
            <a:ext cx="5212238" cy="3662146"/>
          </a:xfrm>
          <a:prstGeom prst="rect">
            <a:avLst/>
          </a:prstGeom>
        </p:spPr>
      </p:pic>
    </p:spTree>
    <p:extLst>
      <p:ext uri="{BB962C8B-B14F-4D97-AF65-F5344CB8AC3E}">
        <p14:creationId xmlns:p14="http://schemas.microsoft.com/office/powerpoint/2010/main" val="54406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2376</TotalTime>
  <Words>1979</Words>
  <Application>Microsoft Office PowerPoint</Application>
  <PresentationFormat>Widescreen</PresentationFormat>
  <Paragraphs>202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Terugblik</vt:lpstr>
      <vt:lpstr>Physiological Monitor</vt:lpstr>
      <vt:lpstr>Function</vt:lpstr>
      <vt:lpstr>Use</vt:lpstr>
      <vt:lpstr>Scientific Principles: ECG monitoring</vt:lpstr>
      <vt:lpstr>Scientific Principles: Respiratory rate</vt:lpstr>
      <vt:lpstr>Scientific Principles: Blood Pressure</vt:lpstr>
      <vt:lpstr>Scientific Principles: Invasive Blood Pressure</vt:lpstr>
      <vt:lpstr>Scientific Principles: ETCO2</vt:lpstr>
      <vt:lpstr>Scientific Principles:  SvO2</vt:lpstr>
      <vt:lpstr>Scientific Principles: Pulse Oximetry</vt:lpstr>
      <vt:lpstr>Scientific Principles:  Body Temperature</vt:lpstr>
      <vt:lpstr>Construction</vt:lpstr>
      <vt:lpstr>System Diagram</vt:lpstr>
      <vt:lpstr>System Diagram of Central Station</vt:lpstr>
      <vt:lpstr>Components</vt:lpstr>
      <vt:lpstr>Input / Output</vt:lpstr>
      <vt:lpstr>Troubleshooting:  Common faults</vt:lpstr>
      <vt:lpstr>Troubleshooting:  Common faults Pulse Oximeter</vt:lpstr>
      <vt:lpstr>Daily maintenance Instruction</vt:lpstr>
      <vt:lpstr>Safety considerations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219</cp:revision>
  <dcterms:created xsi:type="dcterms:W3CDTF">2014-11-03T16:21:19Z</dcterms:created>
  <dcterms:modified xsi:type="dcterms:W3CDTF">2020-03-18T13:45:02Z</dcterms:modified>
</cp:coreProperties>
</file>